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0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media/image57.png" ContentType="image/png"/>
  <Override PartName="/ppt/media/image1.png" ContentType="image/png"/>
  <Override PartName="/ppt/media/image9.png" ContentType="image/png"/>
  <Override PartName="/ppt/media/image75.png" ContentType="image/png"/>
  <Override PartName="/ppt/media/image58.png" ContentType="image/png"/>
  <Override PartName="/ppt/media/image130.png" ContentType="image/png"/>
  <Override PartName="/ppt/media/image2.png" ContentType="image/png"/>
  <Override PartName="/ppt/media/image3.png" ContentType="image/png"/>
  <Override PartName="/ppt/media/image59.png" ContentType="image/png"/>
  <Override PartName="/ppt/media/image131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6.wmf" ContentType="image/x-wmf"/>
  <Override PartName="/ppt/media/image60.png" ContentType="image/png"/>
  <Override PartName="/ppt/media/image74.png" ContentType="image/png"/>
  <Override PartName="/ppt/media/image8.png" ContentType="image/png"/>
  <Override PartName="/ppt/media/image7.wmf" ContentType="image/x-wmf"/>
  <Override PartName="/ppt/media/image61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40.wmf" ContentType="image/x-wmf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0.png" ContentType="image/png"/>
  <Override PartName="/ppt/media/image48.png" ContentType="image/png"/>
  <Override PartName="/ppt/media/image121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85.jpeg" ContentType="image/jpeg"/>
  <Override PartName="/ppt/media/image141.png" ContentType="image/png"/>
  <Override PartName="/ppt/media/image72.png" ContentType="image/png"/>
  <Override PartName="/ppt/media/image73.png" ContentType="image/png"/>
  <Override PartName="/ppt/media/image76.png" ContentType="image/png"/>
  <Override PartName="/ppt/media/image101.jpeg" ContentType="image/jpeg"/>
  <Override PartName="/ppt/media/image77.png" ContentType="image/png"/>
  <Override PartName="/ppt/media/image78.png" ContentType="image/png"/>
  <Override PartName="/ppt/media/image150.png" ContentType="image/png"/>
  <Override PartName="/ppt/media/image79.png" ContentType="image/png"/>
  <Override PartName="/ppt/media/image86.jpeg" ContentType="image/jpeg"/>
  <Override PartName="/ppt/media/image151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7.jpeg" ContentType="image/jpeg"/>
  <Override PartName="/ppt/media/image89.png" ContentType="image/png"/>
  <Override PartName="/ppt/media/image161.png" ContentType="image/png"/>
  <Override PartName="/ppt/media/image88.jpeg" ContentType="image/jpeg"/>
  <Override PartName="/ppt/media/image99.png" ContentType="image/png"/>
  <Override PartName="/ppt/media/image171.png" ContentType="image/png"/>
  <Override PartName="/ppt/media/image90.png" ContentType="image/png"/>
  <Override PartName="/ppt/media/image91.jpeg" ContentType="image/jpeg"/>
  <Override PartName="/ppt/media/image20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103.jpeg" ContentType="image/jpeg"/>
  <Override PartName="/ppt/media/image97.png" ContentType="image/png"/>
  <Override PartName="/ppt/media/image98.png" ContentType="image/png"/>
  <Override PartName="/ppt/media/image170.png" ContentType="image/png"/>
  <Override PartName="/ppt/media/image102.jpeg" ContentType="image/jpeg"/>
  <Override PartName="/ppt/media/image104.jpeg" ContentType="image/jpe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25.wmf" ContentType="image/x-wmf"/>
  <Override PartName="/ppt/media/image114.png" ContentType="image/png"/>
  <Override PartName="/ppt/media/image126.wmf" ContentType="image/x-wmf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0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  <Override PartName="/ppt/media/image184.png" ContentType="image/png"/>
  <Override PartName="/ppt/media/image185.png" ContentType="image/png"/>
  <Override PartName="/ppt/media/image186.png" ContentType="image/png"/>
  <Override PartName="/ppt/media/image187.png" ContentType="image/png"/>
  <Override PartName="/ppt/media/image188.png" ContentType="image/png"/>
  <Override PartName="/ppt/media/image189.png" ContentType="image/png"/>
  <Override PartName="/ppt/media/image190.png" ContentType="image/png"/>
  <Override PartName="/ppt/media/image191.png" ContentType="image/png"/>
  <Override PartName="/ppt/media/image192.png" ContentType="image/png"/>
  <Override PartName="/ppt/media/image193.png" ContentType="image/png"/>
  <Override PartName="/ppt/media/image194.png" ContentType="image/png"/>
  <Override PartName="/ppt/media/image195.png" ContentType="image/png"/>
  <Override PartName="/ppt/media/image196.png" ContentType="image/png"/>
  <Override PartName="/ppt/media/image197.png" ContentType="image/png"/>
  <Override PartName="/ppt/media/image198.png" ContentType="image/png"/>
  <Override PartName="/ppt/media/image199.png" ContentType="image/png"/>
  <Override PartName="/ppt/media/image200.png" ContentType="image/png"/>
  <Override PartName="/ppt/media/image20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C9140B1-2C43-4CEA-8A2E-E7415E0FE6EA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sensitivity of the MEG and EEG sensor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to sources of different orientations, we computed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SVD of the N 9 3-dimensional dipolar gain matrix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Ak = [a3(k-1)?1, a3(k-1)?2, a3(k-1)?3] at each location indexed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by k = 1, …, M (Huang et al. 2007):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uk,j and vk,j are the left and right singular vectors,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respectively, and lk,1, lk,2, and lk,3 are the singular values.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 N-dimensional vector gk,j = kk,j uk,j describes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signal pattern in the MEG or opm sensor array generated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by a current dipole of unit amplitude in the orientation vk,j.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denote the largest and smallest singular values, corresponding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dipole orientation to which the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 is the most and the least sensitive, as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kk,1 = kk,max and kk,3 = kk,min, respectively. In the spherically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symmetric volume conductor model kk,min = 0 for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for all source locations, because the radial source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 does not generate any MEG signals.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computed topography power of the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defined the topography power of ith source as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l2-norm of the source topography squared, ∥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∥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2.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Previously, the performance of various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has been assessed by computing the total information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conveyed by the array (Kemppainen and Ilmoniemi, 1989; Nenonen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et al., 2004; Schneiderman, 2014).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 quantifies all of the aspects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forward-model-based metrics, e.g., sensor distances to the sources,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configuration, sensor type, SNR and dependencies of the sensor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lead fields, with a single number. We also used this metric to evaluate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performance of the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6A0D523-F613-42E5-924C-B58C3C2A077A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sensitivity of MEG and opm for three orthogonal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orientations at each location on the cortex is shown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here. The sensitivity was quantified by the three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values of the dipole gain matrix Ak. The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 corresponding to the highest sensitivity (kk,max)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showed a strong depth dependency for MEG and opm.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histograms in illustrate how the sensitivity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MEG and opm for one source orientation (corresponding to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kk,min) is typically much smaller than the other orientations.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dependency of MEG and opm signals 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source orientation, we compared the forward solutions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current dipoles with the orientation of the lowest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highest sensitivity across the cerebral cortex, i.e., dipole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orientations generating the smallest and the largest signals.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most locations, there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a ‘‘quiet’’ source orientation for both opm and MEG,.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(For EEG,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sensitivity depended on the source orientation much less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than for MEG.)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F8C6897-C76C-47A9-899B-A86D68D90FA5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sensitivity of MEG and opm for three orthogonal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orientations at each location on the cortex is shown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here. The sensitivity was quantified by the three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values of the dipole gain matrix Ak. The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 corresponding to the highest sensitivity (kk,max)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showed a strong depth dependency for MEG and opm.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histograms in illustrate how the sensitivity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MEG and opm for one source orientation (corresponding to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kk,min) is typically much smaller than the other orientations.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dependency of MEG and opm signals 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source orientation, we compared the forward solutions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current dipoles with the orientation of the lowest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highest sensitivity across the cerebral cortex, i.e., dipole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orientations generating the smallest and the largest signals.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most locations, there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a ‘‘quiet’’ source orientation for both opm and MEG,.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(For EEG,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sensitivity depended on the source orientation much less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than for MEG.)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ACF6B22-F4BA-49FA-813B-3D00E0398B84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I would like to mention that this is for superficial sources (future deep sources)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F159EF9-7715-494B-8994-5C760F06D8A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7D6B1DE-911E-4399-90F0-FF199741DDD4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BD5D7B4-9C86-4B66-9C5D-383455896274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information capacities of the OPM arrays were clearly higher than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of the SQUID array.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Both of the OPM arrays (nOPM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tOPM) provide more information than SQUID.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total information capacity per sensor is highest in nOPM. According to our results, the information capacities of the OPM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are clearly higher than that of the state-of-the-art SQUID array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5B68CDD-1826-4FA7-867C-2CFFC8DCFC5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D52A47C-8DF5-4002-8769-698E8C8B6424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7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93E65FE-15AA-4E15-8C6A-E899ADD7282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78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237388A-8687-4FF8-A3F2-B0D34926A4B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primary current distribution is typically discretized into a set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current dipoles (Hämäläinen et al., 1993). The output of a sensor is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obtained by integrating the magnetic field due to primary-current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dipoles through the sensitive volume of the sensor; the sensitive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volume is discretized into a set of integration points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With these models, the magnetic-field amplitudes at the Nc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are related to the Ns amplitudes of the current dipoles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by a linear mapping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is the lead-field matrix. The ith column of the leadfield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matrix represents the magnetic field pattern of the ith unit source,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i.e., the topography of source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); the jth row represents the sensitivity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pattern of the jth sensor to the sources, i.e., the lead field of sensor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31910B4-1478-4D6E-B0E7-FF7E61C76FEB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built forward models based 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magnetic resonance images of the head; we employed a three-compartment boundary element model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distributed current dipoles evenly across the cortical mantle.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 the performance of OPM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sensors that measure the normal and tangential components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neuromagnetic field. We compare the performance of such arrays to a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state-of-the-art SQUID-based 102-channel MEG array. In our simulations,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use realistic geometries derived from magnetic resonance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images and calculate magnetic fields using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boundary element method. We use well-established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metrics derived from forward models ,The metrics quantify signal power, information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capacity</a:t>
            </a: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. Sensitivity to Source Orientation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we constructed the anatomical models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from the magnetic resonance images (MRIs), modeled the sensors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arrays, and then computed the lead-field matrices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Subsequently, we built the lead-field matrices for the computation of performance metrics.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+mn-lt"/>
                <a:ea typeface="+mn-ea"/>
              </a:rPr>
              <a:t>Anatomical models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T1-weighted MRIs were obtained from healthy adult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using a 3-T scanner,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FreeSurfer software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used to segment the cortical mantles from individual MRIs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primary current distributions were assumed to lie on the cortical surfaces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,For each subject, we used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watershed algorithm (Ségonne et al., 2004) implemented in FreeSurfer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Brainstorm to segment the brain, skull and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compartments. We triangulated and decimated these surfaces to obtain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threemeshes (2 562 vertices permesh) for the BEM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3F7D8B6-4224-4AC6-8427-F92C410A98E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SQUIDs require a cryogenic environment, and liquid helium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(boiling point 4.2 K) is typically used for reaching sufficiently low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temperatures. The necessity of cryogenics imposes several problems: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cryogenics make MEG systems bulky. Second, the necessary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thermal isolation between the sensors and the subject sets a lower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limit, typically about 2 cm, on the distance from the sensors to the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of the subject.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Last, a SQUID-based sensor array is not adjustable to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individual head size and shape, which further increases the average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distance between sensors and scalp.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sensor arrays of the Elekta Neuromag® MEG system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(102 magnetometers;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 were positioned around the subjects' head as in a real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measurement. For each subject, the position was determined so that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array covered the cortex uniformly and symmetrically along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left–right axis. Thereafter, the sensor positions were verified to be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at least 2 cm (approximate thickness of the MEG dewar) from the scalp.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Each of these arrays measures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amplitude  of the magnetic field component normal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surface of the MEG helmet.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30C9879-E421-4692-8BC0-88BD2AF212D3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OPM locations were derived from the SQUID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by projecting the sensor locations to the scalp. The distance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closest face of the OPM sensor cube to scalp was set to 1 mm. For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these positions, we defined three different OPM arrays: one with 102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 measuring the normal component of the magnetic field with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 to the local surface of the scalp (nOPM), other with 204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measuring the two orthogonal tangential components (tOPM)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future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a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combination of the aforementioned arrays, with 306 sensors measuring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all field components (aOPM).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sensitivies of the OPMs should thus allow the measurement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weak neuromagnetic fields while their dimensions enable multichannel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whole-head-covering measurements. OPMs could also be placed within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few millimetres from scalp, permitting EEG-cap-like MEG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07B63D5-8F1B-4763-8E89-32BA17F3A81B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OPMs do not need cryogenics and can thus be placed within millimetres from the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into an array that adapts to the individual head size and shape, thereby reducing the distance from cortical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sources to the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Here, we quantified the improvement in recording MEG on-scalp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simulated OPM arrays that measured either normal (nOPM; 102 sensors), tangential (tOPM; 204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sensors), or all components (aOPM; 306 sensors future) of the magnetic field.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each model, the lead-field matrix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computed using openmeeg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B5EFF45-9619-42FC-AD27-732E14B97083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slideLayout" Target="../slideLayouts/slideLayout13.xml"/><Relationship Id="rId29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image" Target="../media/image86.jpeg"/><Relationship Id="rId3" Type="http://schemas.openxmlformats.org/officeDocument/2006/relationships/image" Target="../media/image87.jpeg"/><Relationship Id="rId4" Type="http://schemas.openxmlformats.org/officeDocument/2006/relationships/image" Target="../media/image88.jpe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jpe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image" Target="../media/image10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5.wmf"/><Relationship Id="rId2" Type="http://schemas.openxmlformats.org/officeDocument/2006/relationships/image" Target="../media/image126.wmf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78.png"/><Relationship Id="rId16" Type="http://schemas.openxmlformats.org/officeDocument/2006/relationships/image" Target="../media/image179.png"/><Relationship Id="rId17" Type="http://schemas.openxmlformats.org/officeDocument/2006/relationships/image" Target="../media/image180.png"/><Relationship Id="rId18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9920" y="1048680"/>
            <a:ext cx="9870480" cy="33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Functional brain imaging with optically-pumped-magnetometers</a:t>
            </a:r>
            <a:br/>
            <a:br/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Work progress – Saeed ZAHRAN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1" name="Image 11" descr=""/>
          <p:cNvPicPr/>
          <p:nvPr/>
        </p:nvPicPr>
        <p:blipFill>
          <a:blip r:embed="rId1"/>
          <a:srcRect l="0" t="69377" r="0" b="0"/>
          <a:stretch/>
        </p:blipFill>
        <p:spPr>
          <a:xfrm>
            <a:off x="259920" y="165960"/>
            <a:ext cx="3242160" cy="1123560"/>
          </a:xfrm>
          <a:prstGeom prst="rect">
            <a:avLst/>
          </a:prstGeom>
          <a:ln>
            <a:noFill/>
          </a:ln>
        </p:spPr>
      </p:pic>
      <p:pic>
        <p:nvPicPr>
          <p:cNvPr id="122" name="Image 12" descr=""/>
          <p:cNvPicPr/>
          <p:nvPr/>
        </p:nvPicPr>
        <p:blipFill>
          <a:blip r:embed="rId2"/>
          <a:stretch/>
        </p:blipFill>
        <p:spPr>
          <a:xfrm>
            <a:off x="259920" y="5299560"/>
            <a:ext cx="1178640" cy="132444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10080000" y="6322320"/>
            <a:ext cx="2000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Friday 19/02/2021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1584000" y="5816880"/>
            <a:ext cx="7558200" cy="80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75400" y="1296000"/>
            <a:ext cx="1811160" cy="180468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96720" y="72000"/>
            <a:ext cx="63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Topographical plots of simulated OPM MEG data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88000" y="3312000"/>
            <a:ext cx="1910880" cy="158256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204120" y="5184000"/>
            <a:ext cx="2026440" cy="161244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0" y="1010520"/>
            <a:ext cx="352656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2000" y="3098520"/>
            <a:ext cx="39546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72000" y="4915440"/>
            <a:ext cx="34995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11678040" y="5760000"/>
            <a:ext cx="512640" cy="108396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1800000" y="57600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5664600" y="636120"/>
            <a:ext cx="957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7920000" y="576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10248480" y="612360"/>
            <a:ext cx="105408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5"/>
          <a:stretch/>
        </p:blipFill>
        <p:spPr>
          <a:xfrm>
            <a:off x="2733840" y="1195200"/>
            <a:ext cx="2052720" cy="182736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6"/>
          <a:stretch/>
        </p:blipFill>
        <p:spPr>
          <a:xfrm>
            <a:off x="2697840" y="3020400"/>
            <a:ext cx="2104920" cy="187416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7"/>
          <a:stretch/>
        </p:blipFill>
        <p:spPr>
          <a:xfrm>
            <a:off x="2808000" y="5021640"/>
            <a:ext cx="2014560" cy="1834920"/>
          </a:xfrm>
          <a:prstGeom prst="rect">
            <a:avLst/>
          </a:prstGeom>
          <a:ln>
            <a:noFill/>
          </a:ln>
        </p:spPr>
      </p:pic>
      <p:sp>
        <p:nvSpPr>
          <p:cNvPr id="231" name="CustomShape 9"/>
          <p:cNvSpPr/>
          <p:nvPr/>
        </p:nvSpPr>
        <p:spPr>
          <a:xfrm>
            <a:off x="1080000" y="1368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576000" y="3312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576000" y="5112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8"/>
          <a:stretch/>
        </p:blipFill>
        <p:spPr>
          <a:xfrm>
            <a:off x="7488000" y="1224000"/>
            <a:ext cx="2122560" cy="190188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9"/>
          <a:stretch/>
        </p:blipFill>
        <p:spPr>
          <a:xfrm>
            <a:off x="7560000" y="3127320"/>
            <a:ext cx="2014560" cy="181512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10"/>
          <a:stretch/>
        </p:blipFill>
        <p:spPr>
          <a:xfrm>
            <a:off x="7560000" y="5005800"/>
            <a:ext cx="2014560" cy="181116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11"/>
          <a:stretch/>
        </p:blipFill>
        <p:spPr>
          <a:xfrm>
            <a:off x="5190840" y="1224000"/>
            <a:ext cx="2095560" cy="188424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12"/>
          <a:stretch/>
        </p:blipFill>
        <p:spPr>
          <a:xfrm>
            <a:off x="5184000" y="3109680"/>
            <a:ext cx="2155320" cy="192888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13"/>
          <a:stretch/>
        </p:blipFill>
        <p:spPr>
          <a:xfrm>
            <a:off x="5325840" y="5040000"/>
            <a:ext cx="1944720" cy="175464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4"/>
          <a:stretch/>
        </p:blipFill>
        <p:spPr>
          <a:xfrm>
            <a:off x="9720000" y="5004000"/>
            <a:ext cx="1966680" cy="177696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5"/>
          <a:stretch/>
        </p:blipFill>
        <p:spPr>
          <a:xfrm>
            <a:off x="9936000" y="3211200"/>
            <a:ext cx="2022840" cy="182736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6"/>
          <a:stretch/>
        </p:blipFill>
        <p:spPr>
          <a:xfrm>
            <a:off x="9792000" y="1152000"/>
            <a:ext cx="2202120" cy="197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934560" y="1305000"/>
            <a:ext cx="102639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examine the sensitivity of the MEG and OPM sensor arrays to sources of different orientations, we computed the SVD of the N x 3-dimensional dipolar gain matrix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each location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(Huang et al. 2007):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13280" y="797760"/>
            <a:ext cx="494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Sensitivity of MEG and OPM to Source Orientation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547920" y="2859480"/>
            <a:ext cx="1949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53640" y="3521520"/>
            <a:ext cx="9765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= norm of the source topography squared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934560" y="4729320"/>
            <a:ext cx="112201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 derived from Shannon’s theory of communication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Quantifies the total information conveyed by the array per sample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Previously used to assess performance of various arrays 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Kemppainen and Ilmoniemi, 1989; Nenonen et al., 2004; Schneiderman, 2014)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50080" y="4269600"/>
            <a:ext cx="1822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1"/>
          <a:stretch/>
        </p:blipFill>
        <p:spPr>
          <a:xfrm>
            <a:off x="4015440" y="5901480"/>
            <a:ext cx="3121200" cy="864360"/>
          </a:xfrm>
          <a:prstGeom prst="rect">
            <a:avLst/>
          </a:prstGeom>
          <a:ln>
            <a:noFill/>
          </a:ln>
        </p:spPr>
      </p:pic>
      <p:sp>
        <p:nvSpPr>
          <p:cNvPr id="250" name="CustomShape 7"/>
          <p:cNvSpPr/>
          <p:nvPr/>
        </p:nvSpPr>
        <p:spPr>
          <a:xfrm>
            <a:off x="426960" y="168840"/>
            <a:ext cx="2526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Metrics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1" name="Image 10" descr=""/>
          <p:cNvPicPr/>
          <p:nvPr/>
        </p:nvPicPr>
        <p:blipFill>
          <a:blip r:embed="rId2"/>
          <a:stretch/>
        </p:blipFill>
        <p:spPr>
          <a:xfrm>
            <a:off x="4739040" y="1899720"/>
            <a:ext cx="4036680" cy="1051560"/>
          </a:xfrm>
          <a:prstGeom prst="rect">
            <a:avLst/>
          </a:prstGeom>
          <a:ln>
            <a:noFill/>
          </a:ln>
        </p:spPr>
      </p:pic>
      <p:sp>
        <p:nvSpPr>
          <p:cNvPr id="252" name="CustomShape 8"/>
          <p:cNvSpPr/>
          <p:nvPr/>
        </p:nvSpPr>
        <p:spPr>
          <a:xfrm>
            <a:off x="7993440" y="6192000"/>
            <a:ext cx="10051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 : SNR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1" descr=""/>
          <p:cNvPicPr/>
          <p:nvPr/>
        </p:nvPicPr>
        <p:blipFill>
          <a:blip r:embed="rId1"/>
          <a:stretch/>
        </p:blipFill>
        <p:spPr>
          <a:xfrm>
            <a:off x="1658880" y="2283840"/>
            <a:ext cx="1019160" cy="867240"/>
          </a:xfrm>
          <a:prstGeom prst="rect">
            <a:avLst/>
          </a:prstGeom>
          <a:ln>
            <a:noFill/>
          </a:ln>
        </p:spPr>
      </p:pic>
      <p:pic>
        <p:nvPicPr>
          <p:cNvPr id="254" name="Image 3" descr=""/>
          <p:cNvPicPr/>
          <p:nvPr/>
        </p:nvPicPr>
        <p:blipFill>
          <a:blip r:embed="rId2"/>
          <a:stretch/>
        </p:blipFill>
        <p:spPr>
          <a:xfrm>
            <a:off x="2858400" y="2160000"/>
            <a:ext cx="1176480" cy="1010520"/>
          </a:xfrm>
          <a:prstGeom prst="rect">
            <a:avLst/>
          </a:prstGeom>
          <a:ln>
            <a:noFill/>
          </a:ln>
        </p:spPr>
      </p:pic>
      <p:pic>
        <p:nvPicPr>
          <p:cNvPr id="255" name="Image 4" descr=""/>
          <p:cNvPicPr/>
          <p:nvPr/>
        </p:nvPicPr>
        <p:blipFill>
          <a:blip r:embed="rId3"/>
          <a:stretch/>
        </p:blipFill>
        <p:spPr>
          <a:xfrm>
            <a:off x="4268520" y="2248920"/>
            <a:ext cx="965160" cy="967320"/>
          </a:xfrm>
          <a:prstGeom prst="rect">
            <a:avLst/>
          </a:prstGeom>
          <a:ln>
            <a:noFill/>
          </a:ln>
        </p:spPr>
      </p:pic>
      <p:pic>
        <p:nvPicPr>
          <p:cNvPr id="256" name="Image 6" descr=""/>
          <p:cNvPicPr/>
          <p:nvPr/>
        </p:nvPicPr>
        <p:blipFill>
          <a:blip r:embed="rId4"/>
          <a:stretch/>
        </p:blipFill>
        <p:spPr>
          <a:xfrm>
            <a:off x="1440000" y="22320"/>
            <a:ext cx="899280" cy="418320"/>
          </a:xfrm>
          <a:prstGeom prst="rect">
            <a:avLst/>
          </a:prstGeom>
          <a:ln>
            <a:noFill/>
          </a:ln>
        </p:spPr>
      </p:pic>
      <p:pic>
        <p:nvPicPr>
          <p:cNvPr id="257" name="Image 7" descr=""/>
          <p:cNvPicPr/>
          <p:nvPr/>
        </p:nvPicPr>
        <p:blipFill>
          <a:blip r:embed="rId5"/>
          <a:stretch/>
        </p:blipFill>
        <p:spPr>
          <a:xfrm>
            <a:off x="3384000" y="144720"/>
            <a:ext cx="252000" cy="306000"/>
          </a:xfrm>
          <a:prstGeom prst="rect">
            <a:avLst/>
          </a:prstGeom>
          <a:ln>
            <a:noFill/>
          </a:ln>
        </p:spPr>
      </p:pic>
      <p:pic>
        <p:nvPicPr>
          <p:cNvPr id="258" name="Image 8" descr=""/>
          <p:cNvPicPr/>
          <p:nvPr/>
        </p:nvPicPr>
        <p:blipFill>
          <a:blip r:embed="rId6"/>
          <a:stretch/>
        </p:blipFill>
        <p:spPr>
          <a:xfrm>
            <a:off x="4896000" y="122040"/>
            <a:ext cx="748800" cy="309960"/>
          </a:xfrm>
          <a:prstGeom prst="rect">
            <a:avLst/>
          </a:prstGeom>
          <a:ln>
            <a:noFill/>
          </a:ln>
        </p:spPr>
      </p:pic>
      <p:pic>
        <p:nvPicPr>
          <p:cNvPr id="259" name="Image 12" descr=""/>
          <p:cNvPicPr/>
          <p:nvPr/>
        </p:nvPicPr>
        <p:blipFill>
          <a:blip r:embed="rId7"/>
          <a:stretch/>
        </p:blipFill>
        <p:spPr>
          <a:xfrm>
            <a:off x="1658880" y="3266280"/>
            <a:ext cx="1019160" cy="900000"/>
          </a:xfrm>
          <a:prstGeom prst="rect">
            <a:avLst/>
          </a:prstGeom>
          <a:ln>
            <a:noFill/>
          </a:ln>
        </p:spPr>
      </p:pic>
      <p:pic>
        <p:nvPicPr>
          <p:cNvPr id="260" name="Image 13" descr=""/>
          <p:cNvPicPr/>
          <p:nvPr/>
        </p:nvPicPr>
        <p:blipFill>
          <a:blip r:embed="rId8"/>
          <a:stretch/>
        </p:blipFill>
        <p:spPr>
          <a:xfrm>
            <a:off x="2954160" y="3297960"/>
            <a:ext cx="984960" cy="895320"/>
          </a:xfrm>
          <a:prstGeom prst="rect">
            <a:avLst/>
          </a:prstGeom>
          <a:ln>
            <a:noFill/>
          </a:ln>
        </p:spPr>
      </p:pic>
      <p:pic>
        <p:nvPicPr>
          <p:cNvPr id="261" name="Image 14" descr=""/>
          <p:cNvPicPr/>
          <p:nvPr/>
        </p:nvPicPr>
        <p:blipFill>
          <a:blip r:embed="rId9"/>
          <a:stretch/>
        </p:blipFill>
        <p:spPr>
          <a:xfrm>
            <a:off x="4386600" y="3192120"/>
            <a:ext cx="1118520" cy="973440"/>
          </a:xfrm>
          <a:prstGeom prst="rect">
            <a:avLst/>
          </a:prstGeom>
          <a:ln>
            <a:noFill/>
          </a:ln>
        </p:spPr>
      </p:pic>
      <p:pic>
        <p:nvPicPr>
          <p:cNvPr id="262" name="Image 15" descr=""/>
          <p:cNvPicPr/>
          <p:nvPr/>
        </p:nvPicPr>
        <p:blipFill>
          <a:blip r:embed="rId10"/>
          <a:stretch/>
        </p:blipFill>
        <p:spPr>
          <a:xfrm>
            <a:off x="1656000" y="4263840"/>
            <a:ext cx="1132920" cy="1047960"/>
          </a:xfrm>
          <a:prstGeom prst="rect">
            <a:avLst/>
          </a:prstGeom>
          <a:ln>
            <a:noFill/>
          </a:ln>
        </p:spPr>
      </p:pic>
      <p:pic>
        <p:nvPicPr>
          <p:cNvPr id="263" name="Image 16" descr=""/>
          <p:cNvPicPr/>
          <p:nvPr/>
        </p:nvPicPr>
        <p:blipFill>
          <a:blip r:embed="rId11"/>
          <a:stretch/>
        </p:blipFill>
        <p:spPr>
          <a:xfrm>
            <a:off x="2966400" y="4305600"/>
            <a:ext cx="1068840" cy="943920"/>
          </a:xfrm>
          <a:prstGeom prst="rect">
            <a:avLst/>
          </a:prstGeom>
          <a:ln>
            <a:noFill/>
          </a:ln>
        </p:spPr>
      </p:pic>
      <p:pic>
        <p:nvPicPr>
          <p:cNvPr id="264" name="Image 17" descr=""/>
          <p:cNvPicPr/>
          <p:nvPr/>
        </p:nvPicPr>
        <p:blipFill>
          <a:blip r:embed="rId12"/>
          <a:stretch/>
        </p:blipFill>
        <p:spPr>
          <a:xfrm>
            <a:off x="4253760" y="4242960"/>
            <a:ext cx="1103040" cy="100656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85320" y="24966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94320" y="3504600"/>
            <a:ext cx="1345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157320" y="45126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6113160" y="0"/>
            <a:ext cx="6076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69" name="Image 35" descr=""/>
          <p:cNvPicPr/>
          <p:nvPr/>
        </p:nvPicPr>
        <p:blipFill>
          <a:blip r:embed="rId13"/>
          <a:stretch/>
        </p:blipFill>
        <p:spPr>
          <a:xfrm>
            <a:off x="1504800" y="936000"/>
            <a:ext cx="1087200" cy="1126080"/>
          </a:xfrm>
          <a:prstGeom prst="rect">
            <a:avLst/>
          </a:prstGeom>
          <a:ln>
            <a:noFill/>
          </a:ln>
        </p:spPr>
      </p:pic>
      <p:pic>
        <p:nvPicPr>
          <p:cNvPr id="270" name="Image 36" descr=""/>
          <p:cNvPicPr/>
          <p:nvPr/>
        </p:nvPicPr>
        <p:blipFill>
          <a:blip r:embed="rId14"/>
          <a:stretch/>
        </p:blipFill>
        <p:spPr>
          <a:xfrm>
            <a:off x="2681640" y="961560"/>
            <a:ext cx="1278360" cy="982440"/>
          </a:xfrm>
          <a:prstGeom prst="rect">
            <a:avLst/>
          </a:prstGeom>
          <a:ln>
            <a:noFill/>
          </a:ln>
        </p:spPr>
      </p:pic>
      <p:pic>
        <p:nvPicPr>
          <p:cNvPr id="271" name="Image 37" descr=""/>
          <p:cNvPicPr/>
          <p:nvPr/>
        </p:nvPicPr>
        <p:blipFill>
          <a:blip r:embed="rId15"/>
          <a:stretch/>
        </p:blipFill>
        <p:spPr>
          <a:xfrm>
            <a:off x="4179960" y="936000"/>
            <a:ext cx="1076040" cy="106956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-27000" y="13608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892800" y="428400"/>
            <a:ext cx="20055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2815920" y="43200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4680000" y="432000"/>
            <a:ext cx="1594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(radial sources)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6"/>
          <a:stretch/>
        </p:blipFill>
        <p:spPr>
          <a:xfrm>
            <a:off x="8424000" y="300960"/>
            <a:ext cx="1582560" cy="114804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7"/>
          <a:stretch/>
        </p:blipFill>
        <p:spPr>
          <a:xfrm>
            <a:off x="8407080" y="1368000"/>
            <a:ext cx="1599480" cy="127332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8"/>
          <a:stretch/>
        </p:blipFill>
        <p:spPr>
          <a:xfrm>
            <a:off x="8424000" y="2592000"/>
            <a:ext cx="1679040" cy="125244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9"/>
          <a:stretch/>
        </p:blipFill>
        <p:spPr>
          <a:xfrm>
            <a:off x="8424000" y="3844440"/>
            <a:ext cx="1708560" cy="129600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20"/>
          <a:stretch/>
        </p:blipFill>
        <p:spPr>
          <a:xfrm>
            <a:off x="8470080" y="5246280"/>
            <a:ext cx="1609920" cy="123372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1"/>
          <a:stretch/>
        </p:blipFill>
        <p:spPr>
          <a:xfrm>
            <a:off x="1652760" y="5688000"/>
            <a:ext cx="905400" cy="61524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22"/>
          <a:stretch/>
        </p:blipFill>
        <p:spPr>
          <a:xfrm>
            <a:off x="1872000" y="6303240"/>
            <a:ext cx="688320" cy="45792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23"/>
          <a:stretch/>
        </p:blipFill>
        <p:spPr>
          <a:xfrm>
            <a:off x="5904000" y="5616000"/>
            <a:ext cx="523800" cy="1114560"/>
          </a:xfrm>
          <a:prstGeom prst="rect">
            <a:avLst/>
          </a:prstGeom>
          <a:ln>
            <a:noFill/>
          </a:ln>
        </p:spPr>
      </p:pic>
      <p:sp>
        <p:nvSpPr>
          <p:cNvPr id="284" name="CustomShape 9"/>
          <p:cNvSpPr/>
          <p:nvPr/>
        </p:nvSpPr>
        <p:spPr>
          <a:xfrm>
            <a:off x="144000" y="59040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4"/>
          <a:stretch/>
        </p:blipFill>
        <p:spPr>
          <a:xfrm>
            <a:off x="3096000" y="5616000"/>
            <a:ext cx="969120" cy="66564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25"/>
          <a:stretch/>
        </p:blipFill>
        <p:spPr>
          <a:xfrm>
            <a:off x="3061800" y="6281640"/>
            <a:ext cx="754200" cy="49716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26"/>
          <a:stretch/>
        </p:blipFill>
        <p:spPr>
          <a:xfrm>
            <a:off x="4320000" y="5591520"/>
            <a:ext cx="1008000" cy="67248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27"/>
          <a:stretch/>
        </p:blipFill>
        <p:spPr>
          <a:xfrm>
            <a:off x="4299840" y="6264000"/>
            <a:ext cx="820800" cy="54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 1" descr=""/>
          <p:cNvPicPr/>
          <p:nvPr/>
        </p:nvPicPr>
        <p:blipFill>
          <a:blip r:embed="rId1"/>
          <a:stretch/>
        </p:blipFill>
        <p:spPr>
          <a:xfrm>
            <a:off x="3515400" y="3168000"/>
            <a:ext cx="4691160" cy="351612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437040" y="216000"/>
            <a:ext cx="4169520" cy="316656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3"/>
          <a:stretch/>
        </p:blipFill>
        <p:spPr>
          <a:xfrm>
            <a:off x="6768000" y="191160"/>
            <a:ext cx="4305600" cy="319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 6_1" descr=""/>
          <p:cNvPicPr/>
          <p:nvPr/>
        </p:nvPicPr>
        <p:blipFill>
          <a:blip r:embed="rId1"/>
          <a:stretch/>
        </p:blipFill>
        <p:spPr>
          <a:xfrm>
            <a:off x="1512000" y="-13680"/>
            <a:ext cx="827280" cy="384840"/>
          </a:xfrm>
          <a:prstGeom prst="rect">
            <a:avLst/>
          </a:prstGeom>
          <a:ln>
            <a:noFill/>
          </a:ln>
        </p:spPr>
      </p:pic>
      <p:pic>
        <p:nvPicPr>
          <p:cNvPr id="293" name="Image 7_1" descr=""/>
          <p:cNvPicPr/>
          <p:nvPr/>
        </p:nvPicPr>
        <p:blipFill>
          <a:blip r:embed="rId2"/>
          <a:stretch/>
        </p:blipFill>
        <p:spPr>
          <a:xfrm>
            <a:off x="3312000" y="0"/>
            <a:ext cx="295560" cy="359640"/>
          </a:xfrm>
          <a:prstGeom prst="rect">
            <a:avLst/>
          </a:prstGeom>
          <a:ln>
            <a:noFill/>
          </a:ln>
        </p:spPr>
      </p:pic>
      <p:pic>
        <p:nvPicPr>
          <p:cNvPr id="294" name="Image 8_1" descr=""/>
          <p:cNvPicPr/>
          <p:nvPr/>
        </p:nvPicPr>
        <p:blipFill>
          <a:blip r:embed="rId3"/>
          <a:stretch/>
        </p:blipFill>
        <p:spPr>
          <a:xfrm>
            <a:off x="4752000" y="20160"/>
            <a:ext cx="818280" cy="339840"/>
          </a:xfrm>
          <a:prstGeom prst="rect">
            <a:avLst/>
          </a:prstGeom>
          <a:ln>
            <a:noFill/>
          </a:ln>
        </p:spPr>
      </p:pic>
      <p:sp>
        <p:nvSpPr>
          <p:cNvPr id="295" name="CustomShape 1"/>
          <p:cNvSpPr/>
          <p:nvPr/>
        </p:nvSpPr>
        <p:spPr>
          <a:xfrm>
            <a:off x="-72000" y="20646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-72000" y="3312000"/>
            <a:ext cx="1345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-36000" y="46800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6113160" y="-108000"/>
            <a:ext cx="6076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0" y="10080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>
            <a:off x="730440" y="28404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01" name="CustomShape 7"/>
          <p:cNvSpPr/>
          <p:nvPr/>
        </p:nvSpPr>
        <p:spPr>
          <a:xfrm>
            <a:off x="2674440" y="25200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02" name="CustomShape 8"/>
          <p:cNvSpPr/>
          <p:nvPr/>
        </p:nvSpPr>
        <p:spPr>
          <a:xfrm>
            <a:off x="4597920" y="288000"/>
            <a:ext cx="1594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(radial sources)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4"/>
          <a:stretch/>
        </p:blipFill>
        <p:spPr>
          <a:xfrm>
            <a:off x="7963560" y="5580000"/>
            <a:ext cx="1648440" cy="127800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5"/>
          <a:stretch/>
        </p:blipFill>
        <p:spPr>
          <a:xfrm>
            <a:off x="7848360" y="273600"/>
            <a:ext cx="1799640" cy="138240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6"/>
          <a:stretch/>
        </p:blipFill>
        <p:spPr>
          <a:xfrm>
            <a:off x="7920000" y="1651680"/>
            <a:ext cx="1799640" cy="133632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7"/>
          <a:stretch/>
        </p:blipFill>
        <p:spPr>
          <a:xfrm>
            <a:off x="7920000" y="2982240"/>
            <a:ext cx="1851120" cy="140976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8"/>
          <a:stretch/>
        </p:blipFill>
        <p:spPr>
          <a:xfrm>
            <a:off x="7920000" y="4269240"/>
            <a:ext cx="1762920" cy="1346760"/>
          </a:xfrm>
          <a:prstGeom prst="rect">
            <a:avLst/>
          </a:prstGeom>
          <a:ln>
            <a:noFill/>
          </a:ln>
        </p:spPr>
      </p:pic>
      <p:sp>
        <p:nvSpPr>
          <p:cNvPr id="308" name="TextShape 9"/>
          <p:cNvSpPr txBox="1"/>
          <p:nvPr/>
        </p:nvSpPr>
        <p:spPr>
          <a:xfrm>
            <a:off x="24480" y="6120000"/>
            <a:ext cx="105552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3528000" y="3748680"/>
            <a:ext cx="3960000" cy="310932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6552000" y="455400"/>
            <a:ext cx="4392000" cy="340344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3"/>
          <a:stretch/>
        </p:blipFill>
        <p:spPr>
          <a:xfrm>
            <a:off x="524880" y="605880"/>
            <a:ext cx="4155120" cy="321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775800" y="41796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13" name="Image 3" descr=""/>
          <p:cNvPicPr/>
          <p:nvPr/>
        </p:nvPicPr>
        <p:blipFill>
          <a:blip r:embed="rId1"/>
          <a:stretch/>
        </p:blipFill>
        <p:spPr>
          <a:xfrm>
            <a:off x="2047680" y="1805400"/>
            <a:ext cx="7805160" cy="2005920"/>
          </a:xfrm>
          <a:prstGeom prst="rect">
            <a:avLst/>
          </a:prstGeom>
          <a:ln>
            <a:noFill/>
          </a:ln>
        </p:spPr>
      </p:pic>
      <p:sp>
        <p:nvSpPr>
          <p:cNvPr id="314" name="CustomShape 2"/>
          <p:cNvSpPr/>
          <p:nvPr/>
        </p:nvSpPr>
        <p:spPr>
          <a:xfrm>
            <a:off x="1372320" y="3825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7219440" y="384552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476172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7" name="CustomShape 5"/>
          <p:cNvSpPr/>
          <p:nvPr/>
        </p:nvSpPr>
        <p:spPr>
          <a:xfrm>
            <a:off x="665280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10800000" y="2184120"/>
            <a:ext cx="541080" cy="119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20960" y="180360"/>
            <a:ext cx="2542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-432000" y="6312600"/>
            <a:ext cx="3680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3168000" y="63360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5424840" y="63126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9128520" y="6336000"/>
            <a:ext cx="3975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27720" y="4680000"/>
            <a:ext cx="2336040" cy="175176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2639880" y="4680000"/>
            <a:ext cx="2304000" cy="172764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4848120" y="4680000"/>
            <a:ext cx="2303640" cy="172764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4"/>
          <a:stretch/>
        </p:blipFill>
        <p:spPr>
          <a:xfrm>
            <a:off x="9936000" y="4752000"/>
            <a:ext cx="2207520" cy="165564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5"/>
          <a:stretch/>
        </p:blipFill>
        <p:spPr>
          <a:xfrm>
            <a:off x="7488000" y="1190880"/>
            <a:ext cx="2087640" cy="140076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6"/>
          <a:stretch/>
        </p:blipFill>
        <p:spPr>
          <a:xfrm>
            <a:off x="7560000" y="3027960"/>
            <a:ext cx="2093400" cy="136368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7"/>
          <a:stretch/>
        </p:blipFill>
        <p:spPr>
          <a:xfrm>
            <a:off x="7407720" y="4727880"/>
            <a:ext cx="2239920" cy="1679760"/>
          </a:xfrm>
          <a:prstGeom prst="rect">
            <a:avLst/>
          </a:prstGeom>
          <a:ln>
            <a:noFill/>
          </a:ln>
        </p:spPr>
      </p:pic>
      <p:sp>
        <p:nvSpPr>
          <p:cNvPr id="331" name="CustomShape 6"/>
          <p:cNvSpPr/>
          <p:nvPr/>
        </p:nvSpPr>
        <p:spPr>
          <a:xfrm>
            <a:off x="7992000" y="6408000"/>
            <a:ext cx="1027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8"/>
          <a:stretch/>
        </p:blipFill>
        <p:spPr>
          <a:xfrm>
            <a:off x="11664000" y="27360"/>
            <a:ext cx="523080" cy="98028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9"/>
          <a:stretch/>
        </p:blipFill>
        <p:spPr>
          <a:xfrm>
            <a:off x="9720000" y="1008000"/>
            <a:ext cx="2447640" cy="162684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10"/>
          <a:stretch/>
        </p:blipFill>
        <p:spPr>
          <a:xfrm>
            <a:off x="9864000" y="3003120"/>
            <a:ext cx="2231640" cy="146052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11"/>
          <a:stretch/>
        </p:blipFill>
        <p:spPr>
          <a:xfrm>
            <a:off x="72000" y="1252440"/>
            <a:ext cx="2159640" cy="148320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12"/>
          <a:stretch/>
        </p:blipFill>
        <p:spPr>
          <a:xfrm>
            <a:off x="108000" y="2891520"/>
            <a:ext cx="2195640" cy="146412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13"/>
          <a:stretch/>
        </p:blipFill>
        <p:spPr>
          <a:xfrm>
            <a:off x="2736000" y="1208520"/>
            <a:ext cx="2159640" cy="145512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14"/>
          <a:stretch/>
        </p:blipFill>
        <p:spPr>
          <a:xfrm>
            <a:off x="2664000" y="2933640"/>
            <a:ext cx="2231640" cy="153000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15"/>
          <a:stretch/>
        </p:blipFill>
        <p:spPr>
          <a:xfrm>
            <a:off x="5040000" y="1152000"/>
            <a:ext cx="2259720" cy="151164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16"/>
          <a:stretch/>
        </p:blipFill>
        <p:spPr>
          <a:xfrm>
            <a:off x="5072760" y="2961360"/>
            <a:ext cx="2198880" cy="150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54040" y="36504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268200" y="1227240"/>
            <a:ext cx="5851440" cy="438840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5740200" y="1371240"/>
            <a:ext cx="5851440" cy="43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432000" y="408600"/>
            <a:ext cx="4420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- Normaliztion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196200" y="1368000"/>
            <a:ext cx="5851440" cy="438840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6192000" y="1371240"/>
            <a:ext cx="5851440" cy="43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99040" y="475920"/>
            <a:ext cx="10935360" cy="56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Objectives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 first insights on the added value of Helium OPM compared to SQUIDs</a:t>
            </a:r>
            <a:endParaRPr b="0" lang="fr-FR" sz="2800" spc="-1" strike="noStrike">
              <a:latin typeface="Arial"/>
            </a:endParaRPr>
          </a:p>
          <a:p>
            <a:pPr lvl="1" marL="8002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SQUIDs by using simulated data in a first step</a:t>
            </a:r>
            <a:endParaRPr b="0" lang="fr-FR" sz="24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an adult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child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baby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fœtus</a:t>
            </a:r>
            <a:endParaRPr b="0" lang="fr-FR" sz="2000" spc="-1" strike="noStrike">
              <a:latin typeface="Arial"/>
            </a:endParaRPr>
          </a:p>
          <a:p>
            <a:pPr lvl="1" marL="8002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 on real measurements (in Brussels)</a:t>
            </a:r>
            <a:endParaRPr b="0" lang="fr-FR" sz="24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Demonstrate the operability of the MEG Helium OPM 5 sensors system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1807200" y="1235520"/>
            <a:ext cx="300528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Itot_opmn  = 560.2602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Itot_opmt1 = 439.31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Itot_opmt2 = 433.88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Itot_squid = 246.94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78440" y="584280"/>
            <a:ext cx="2368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781560" y="3168000"/>
            <a:ext cx="10593000" cy="14385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6424920" y="349200"/>
            <a:ext cx="5165640" cy="6507360"/>
          </a:xfrm>
          <a:prstGeom prst="rect">
            <a:avLst/>
          </a:prstGeom>
          <a:ln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288000" y="1957320"/>
            <a:ext cx="63486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Brainstorm is interfaced with the DICOM converter from SPM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288000" y="2520000"/>
            <a:ext cx="10653840" cy="5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Once you have your MRI volume in the Brainstorm database,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you can run the segmentation with CAT12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144000" y="216000"/>
            <a:ext cx="514440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 rot="21597600">
            <a:off x="8423280" y="617400"/>
            <a:ext cx="2805480" cy="298008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8424000" y="3790800"/>
            <a:ext cx="2806560" cy="302328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3"/>
          <a:stretch/>
        </p:blipFill>
        <p:spPr>
          <a:xfrm>
            <a:off x="1224360" y="648000"/>
            <a:ext cx="2878200" cy="280656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4"/>
          <a:stretch/>
        </p:blipFill>
        <p:spPr>
          <a:xfrm>
            <a:off x="1296000" y="3727440"/>
            <a:ext cx="2734560" cy="3039120"/>
          </a:xfrm>
          <a:prstGeom prst="rect">
            <a:avLst/>
          </a:prstGeom>
          <a:ln>
            <a:noFill/>
          </a:ln>
        </p:spPr>
      </p:pic>
      <p:sp>
        <p:nvSpPr>
          <p:cNvPr id="362" name="Line 1"/>
          <p:cNvSpPr/>
          <p:nvPr/>
        </p:nvSpPr>
        <p:spPr>
          <a:xfrm>
            <a:off x="4608000" y="3384000"/>
            <a:ext cx="3024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"/>
          <p:cNvSpPr/>
          <p:nvPr/>
        </p:nvSpPr>
        <p:spPr>
          <a:xfrm>
            <a:off x="1224000" y="-7200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5904000" y="2808000"/>
            <a:ext cx="674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cm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1937160" y="2016000"/>
            <a:ext cx="3533400" cy="3417120"/>
          </a:xfrm>
          <a:prstGeom prst="rect">
            <a:avLst/>
          </a:prstGeom>
          <a:ln>
            <a:noFill/>
          </a:ln>
        </p:spPr>
      </p:pic>
      <p:sp>
        <p:nvSpPr>
          <p:cNvPr id="366" name="Line 1"/>
          <p:cNvSpPr/>
          <p:nvPr/>
        </p:nvSpPr>
        <p:spPr>
          <a:xfrm flipH="1">
            <a:off x="1368000" y="4608000"/>
            <a:ext cx="1296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Line 2"/>
          <p:cNvSpPr/>
          <p:nvPr/>
        </p:nvSpPr>
        <p:spPr>
          <a:xfrm flipH="1">
            <a:off x="4752000" y="3024000"/>
            <a:ext cx="122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6696000" y="2226240"/>
            <a:ext cx="3689640" cy="3244320"/>
          </a:xfrm>
          <a:prstGeom prst="rect">
            <a:avLst/>
          </a:prstGeom>
          <a:ln>
            <a:noFill/>
          </a:ln>
        </p:spPr>
      </p:pic>
      <p:sp>
        <p:nvSpPr>
          <p:cNvPr id="369" name="Line 3"/>
          <p:cNvSpPr/>
          <p:nvPr/>
        </p:nvSpPr>
        <p:spPr>
          <a:xfrm flipH="1" flipV="1">
            <a:off x="5832000" y="3960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Line 4"/>
          <p:cNvSpPr/>
          <p:nvPr/>
        </p:nvSpPr>
        <p:spPr>
          <a:xfrm flipH="1" flipV="1">
            <a:off x="9720000" y="4104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5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1246680" y="1656000"/>
            <a:ext cx="4007880" cy="398736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6492960" y="1728000"/>
            <a:ext cx="4593600" cy="3555360"/>
          </a:xfrm>
          <a:prstGeom prst="rect">
            <a:avLst/>
          </a:prstGeom>
          <a:ln>
            <a:noFill/>
          </a:ln>
        </p:spPr>
      </p:pic>
      <p:sp>
        <p:nvSpPr>
          <p:cNvPr id="374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9152280" y="1800000"/>
            <a:ext cx="3158280" cy="324252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70200" y="1872000"/>
            <a:ext cx="2952360" cy="3094560"/>
          </a:xfrm>
          <a:prstGeom prst="rect">
            <a:avLst/>
          </a:prstGeom>
          <a:ln>
            <a:noFill/>
          </a:ln>
        </p:spPr>
      </p:pic>
      <p:pic>
        <p:nvPicPr>
          <p:cNvPr id="377" name="" descr=""/>
          <p:cNvPicPr/>
          <p:nvPr/>
        </p:nvPicPr>
        <p:blipFill>
          <a:blip r:embed="rId3"/>
          <a:stretch/>
        </p:blipFill>
        <p:spPr>
          <a:xfrm>
            <a:off x="2952000" y="1944000"/>
            <a:ext cx="3133440" cy="3195360"/>
          </a:xfrm>
          <a:prstGeom prst="rect">
            <a:avLst/>
          </a:prstGeom>
          <a:ln>
            <a:noFill/>
          </a:ln>
        </p:spPr>
      </p:pic>
      <p:pic>
        <p:nvPicPr>
          <p:cNvPr id="378" name="" descr=""/>
          <p:cNvPicPr/>
          <p:nvPr/>
        </p:nvPicPr>
        <p:blipFill>
          <a:blip r:embed="rId4"/>
          <a:stretch/>
        </p:blipFill>
        <p:spPr>
          <a:xfrm>
            <a:off x="6120000" y="1872000"/>
            <a:ext cx="2958120" cy="3106440"/>
          </a:xfrm>
          <a:prstGeom prst="rect">
            <a:avLst/>
          </a:prstGeom>
          <a:ln>
            <a:noFill/>
          </a:ln>
        </p:spPr>
      </p:pic>
      <p:pic>
        <p:nvPicPr>
          <p:cNvPr id="379" name="" descr=""/>
          <p:cNvPicPr/>
          <p:nvPr/>
        </p:nvPicPr>
        <p:blipFill>
          <a:blip r:embed="rId5"/>
          <a:stretch/>
        </p:blipFill>
        <p:spPr>
          <a:xfrm>
            <a:off x="10666080" y="199800"/>
            <a:ext cx="1356480" cy="1526760"/>
          </a:xfrm>
          <a:prstGeom prst="rect">
            <a:avLst/>
          </a:prstGeom>
          <a:ln>
            <a:noFill/>
          </a:ln>
        </p:spPr>
      </p:pic>
      <p:sp>
        <p:nvSpPr>
          <p:cNvPr id="380" name="Line 1"/>
          <p:cNvSpPr/>
          <p:nvPr/>
        </p:nvSpPr>
        <p:spPr>
          <a:xfrm flipH="1" flipV="1">
            <a:off x="10872000" y="1584000"/>
            <a:ext cx="288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2"/>
          <p:cNvSpPr/>
          <p:nvPr/>
        </p:nvSpPr>
        <p:spPr>
          <a:xfrm flipV="1">
            <a:off x="11232000" y="1656000"/>
            <a:ext cx="50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3"/>
          <p:cNvSpPr/>
          <p:nvPr/>
        </p:nvSpPr>
        <p:spPr>
          <a:xfrm>
            <a:off x="-15336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287064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84" name="CustomShape 5"/>
          <p:cNvSpPr/>
          <p:nvPr/>
        </p:nvSpPr>
        <p:spPr>
          <a:xfrm>
            <a:off x="583200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85" name="CustomShape 6"/>
          <p:cNvSpPr/>
          <p:nvPr/>
        </p:nvSpPr>
        <p:spPr>
          <a:xfrm>
            <a:off x="8630640" y="552024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86" name="CustomShape 7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329760" y="81360"/>
            <a:ext cx="10180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3888000" y="3744000"/>
            <a:ext cx="4058280" cy="3004920"/>
          </a:xfrm>
          <a:prstGeom prst="rect">
            <a:avLst/>
          </a:prstGeom>
          <a:ln>
            <a:noFill/>
          </a:ln>
        </p:spPr>
      </p:pic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6984000" y="718920"/>
            <a:ext cx="4174560" cy="3095640"/>
          </a:xfrm>
          <a:prstGeom prst="rect">
            <a:avLst/>
          </a:prstGeom>
          <a:ln>
            <a:noFill/>
          </a:ln>
        </p:spPr>
      </p:pic>
      <p:pic>
        <p:nvPicPr>
          <p:cNvPr id="390" name="" descr=""/>
          <p:cNvPicPr/>
          <p:nvPr/>
        </p:nvPicPr>
        <p:blipFill>
          <a:blip r:embed="rId3"/>
          <a:stretch/>
        </p:blipFill>
        <p:spPr>
          <a:xfrm>
            <a:off x="2122920" y="775080"/>
            <a:ext cx="3851640" cy="287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744840" y="432000"/>
            <a:ext cx="4031640" cy="3054960"/>
          </a:xfrm>
          <a:prstGeom prst="rect">
            <a:avLst/>
          </a:prstGeom>
          <a:ln>
            <a:noFill/>
          </a:ln>
        </p:spPr>
      </p:pic>
      <p:pic>
        <p:nvPicPr>
          <p:cNvPr id="392" name="" descr=""/>
          <p:cNvPicPr/>
          <p:nvPr/>
        </p:nvPicPr>
        <p:blipFill>
          <a:blip r:embed="rId2"/>
          <a:stretch/>
        </p:blipFill>
        <p:spPr>
          <a:xfrm>
            <a:off x="6412320" y="494280"/>
            <a:ext cx="3954240" cy="296028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3"/>
          <a:stretch/>
        </p:blipFill>
        <p:spPr>
          <a:xfrm>
            <a:off x="3672000" y="3546000"/>
            <a:ext cx="4307760" cy="307656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329760" y="81360"/>
            <a:ext cx="10180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99040" y="475920"/>
            <a:ext cx="10935360" cy="56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Working hypotheses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three measurement axes OPM can bring more information than SQUID, notably for radial sources (classically not recorded by MEG SQUID but recorded in EEG)</a:t>
            </a:r>
            <a:endParaRPr b="0" lang="fr-FR" sz="28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decrease of the sensor-scalp distance (OPM are placed over the scalp) will improve the MEG signal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781560" y="3168000"/>
            <a:ext cx="10593000" cy="14385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4"/>
          <p:cNvSpPr/>
          <p:nvPr/>
        </p:nvSpPr>
        <p:spPr>
          <a:xfrm>
            <a:off x="6336000" y="1459800"/>
            <a:ext cx="4318560" cy="482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76200" y="366120"/>
            <a:ext cx="115740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 topographies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400" name="Picture 5_0" descr=""/>
          <p:cNvPicPr/>
          <p:nvPr/>
        </p:nvPicPr>
        <p:blipFill>
          <a:blip r:embed="rId1"/>
          <a:stretch/>
        </p:blipFill>
        <p:spPr>
          <a:xfrm>
            <a:off x="1710360" y="1345680"/>
            <a:ext cx="5721840" cy="648720"/>
          </a:xfrm>
          <a:prstGeom prst="rect">
            <a:avLst/>
          </a:prstGeom>
          <a:ln>
            <a:noFill/>
          </a:ln>
        </p:spPr>
      </p:pic>
      <p:sp>
        <p:nvSpPr>
          <p:cNvPr id="401" name="CustomShape 2"/>
          <p:cNvSpPr/>
          <p:nvPr/>
        </p:nvSpPr>
        <p:spPr>
          <a:xfrm>
            <a:off x="7092360" y="1921320"/>
            <a:ext cx="172620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Geselowitz 1970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402" name="Picture 7_0" descr=""/>
          <p:cNvPicPr/>
          <p:nvPr/>
        </p:nvPicPr>
        <p:blipFill>
          <a:blip r:embed="rId2"/>
          <a:stretch/>
        </p:blipFill>
        <p:spPr>
          <a:xfrm>
            <a:off x="1691640" y="2342520"/>
            <a:ext cx="1388520" cy="175680"/>
          </a:xfrm>
          <a:prstGeom prst="rect">
            <a:avLst/>
          </a:prstGeom>
          <a:ln>
            <a:noFill/>
          </a:ln>
        </p:spPr>
      </p:pic>
      <p:pic>
        <p:nvPicPr>
          <p:cNvPr id="403" name="Picture 8_0" descr=""/>
          <p:cNvPicPr/>
          <p:nvPr/>
        </p:nvPicPr>
        <p:blipFill>
          <a:blip r:embed="rId3"/>
          <a:stretch/>
        </p:blipFill>
        <p:spPr>
          <a:xfrm>
            <a:off x="177480" y="3247560"/>
            <a:ext cx="2196720" cy="1646640"/>
          </a:xfrm>
          <a:prstGeom prst="rect">
            <a:avLst/>
          </a:prstGeom>
          <a:ln>
            <a:noFill/>
          </a:ln>
        </p:spPr>
      </p:pic>
      <p:pic>
        <p:nvPicPr>
          <p:cNvPr id="404" name="Picture 9_0" descr=""/>
          <p:cNvPicPr/>
          <p:nvPr/>
        </p:nvPicPr>
        <p:blipFill>
          <a:blip r:embed="rId4"/>
          <a:stretch/>
        </p:blipFill>
        <p:spPr>
          <a:xfrm>
            <a:off x="2553480" y="3247560"/>
            <a:ext cx="2196720" cy="1646640"/>
          </a:xfrm>
          <a:prstGeom prst="rect">
            <a:avLst/>
          </a:prstGeom>
          <a:ln>
            <a:noFill/>
          </a:ln>
        </p:spPr>
      </p:pic>
      <p:pic>
        <p:nvPicPr>
          <p:cNvPr id="405" name="Picture 10_0" descr=""/>
          <p:cNvPicPr/>
          <p:nvPr/>
        </p:nvPicPr>
        <p:blipFill>
          <a:blip r:embed="rId5"/>
          <a:stretch/>
        </p:blipFill>
        <p:spPr>
          <a:xfrm>
            <a:off x="4999680" y="3174480"/>
            <a:ext cx="2198520" cy="1647720"/>
          </a:xfrm>
          <a:prstGeom prst="rect">
            <a:avLst/>
          </a:prstGeom>
          <a:ln>
            <a:noFill/>
          </a:ln>
        </p:spPr>
      </p:pic>
      <p:sp>
        <p:nvSpPr>
          <p:cNvPr id="406" name="CustomShape 3"/>
          <p:cNvSpPr/>
          <p:nvPr/>
        </p:nvSpPr>
        <p:spPr>
          <a:xfrm>
            <a:off x="2448360" y="3888000"/>
            <a:ext cx="42984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4752360" y="3870720"/>
            <a:ext cx="21384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08" name="CustomShape 5"/>
          <p:cNvSpPr/>
          <p:nvPr/>
        </p:nvSpPr>
        <p:spPr>
          <a:xfrm flipH="1">
            <a:off x="1653840" y="2520000"/>
            <a:ext cx="862200" cy="86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9" name="CustomShape 6"/>
          <p:cNvSpPr/>
          <p:nvPr/>
        </p:nvSpPr>
        <p:spPr>
          <a:xfrm>
            <a:off x="2027880" y="2564640"/>
            <a:ext cx="3586320" cy="81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0" name="CustomShape 7"/>
          <p:cNvSpPr/>
          <p:nvPr/>
        </p:nvSpPr>
        <p:spPr>
          <a:xfrm>
            <a:off x="3024000" y="2564640"/>
            <a:ext cx="502200" cy="81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1011240" y="1987200"/>
            <a:ext cx="10201320" cy="29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yes you can do this with openmeeg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https://openmeeg.github.io/tutorial.html#om-gain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would need to zero either of the matrices Source2MEGMat or Head2MEGMat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the note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read the matrix in matlab, put only zeros and save it back using om_xxx functions in brainstorm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1008000" y="1384920"/>
            <a:ext cx="19893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Alexandre :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144000" y="342720"/>
            <a:ext cx="1582560" cy="1655280"/>
          </a:xfrm>
          <a:prstGeom prst="rect">
            <a:avLst/>
          </a:prstGeom>
          <a:ln>
            <a:noFill/>
          </a:ln>
        </p:spPr>
      </p:pic>
      <p:sp>
        <p:nvSpPr>
          <p:cNvPr id="414" name="CustomShape 1"/>
          <p:cNvSpPr/>
          <p:nvPr/>
        </p:nvSpPr>
        <p:spPr>
          <a:xfrm>
            <a:off x="792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"/>
          <p:cNvSpPr/>
          <p:nvPr/>
        </p:nvSpPr>
        <p:spPr>
          <a:xfrm>
            <a:off x="0" y="39240"/>
            <a:ext cx="26420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2"/>
          <a:stretch/>
        </p:blipFill>
        <p:spPr>
          <a:xfrm>
            <a:off x="11678040" y="5760360"/>
            <a:ext cx="512640" cy="1083960"/>
          </a:xfrm>
          <a:prstGeom prst="rect">
            <a:avLst/>
          </a:prstGeom>
          <a:ln>
            <a:noFill/>
          </a:ln>
        </p:spPr>
      </p:pic>
      <p:pic>
        <p:nvPicPr>
          <p:cNvPr id="417" name="" descr=""/>
          <p:cNvPicPr/>
          <p:nvPr/>
        </p:nvPicPr>
        <p:blipFill>
          <a:blip r:embed="rId3"/>
          <a:stretch/>
        </p:blipFill>
        <p:spPr>
          <a:xfrm>
            <a:off x="3312000" y="1372320"/>
            <a:ext cx="1448640" cy="1414800"/>
          </a:xfrm>
          <a:prstGeom prst="rect">
            <a:avLst/>
          </a:prstGeom>
          <a:ln>
            <a:noFill/>
          </a:ln>
        </p:spPr>
      </p:pic>
      <p:pic>
        <p:nvPicPr>
          <p:cNvPr id="418" name="" descr=""/>
          <p:cNvPicPr/>
          <p:nvPr/>
        </p:nvPicPr>
        <p:blipFill>
          <a:blip r:embed="rId4"/>
          <a:stretch/>
        </p:blipFill>
        <p:spPr>
          <a:xfrm>
            <a:off x="8391240" y="4654440"/>
            <a:ext cx="1509120" cy="1464120"/>
          </a:xfrm>
          <a:prstGeom prst="rect">
            <a:avLst/>
          </a:prstGeom>
          <a:ln>
            <a:noFill/>
          </a:ln>
        </p:spPr>
      </p:pic>
      <p:sp>
        <p:nvSpPr>
          <p:cNvPr id="419" name="CustomShape 3"/>
          <p:cNvSpPr/>
          <p:nvPr/>
        </p:nvSpPr>
        <p:spPr>
          <a:xfrm>
            <a:off x="8526240" y="6940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5"/>
          <a:stretch/>
        </p:blipFill>
        <p:spPr>
          <a:xfrm>
            <a:off x="5082120" y="4610160"/>
            <a:ext cx="1555560" cy="1508400"/>
          </a:xfrm>
          <a:prstGeom prst="rect">
            <a:avLst/>
          </a:prstGeom>
          <a:ln>
            <a:noFill/>
          </a:ln>
        </p:spPr>
      </p:pic>
      <p:sp>
        <p:nvSpPr>
          <p:cNvPr id="421" name="CustomShape 4"/>
          <p:cNvSpPr/>
          <p:nvPr/>
        </p:nvSpPr>
        <p:spPr>
          <a:xfrm>
            <a:off x="5195520" y="721080"/>
            <a:ext cx="1558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(2cm)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6"/>
          <a:stretch/>
        </p:blipFill>
        <p:spPr>
          <a:xfrm>
            <a:off x="10083240" y="4649760"/>
            <a:ext cx="1490760" cy="1468800"/>
          </a:xfrm>
          <a:prstGeom prst="rect">
            <a:avLst/>
          </a:prstGeom>
          <a:ln>
            <a:noFill/>
          </a:ln>
        </p:spPr>
      </p:pic>
      <p:sp>
        <p:nvSpPr>
          <p:cNvPr id="423" name="CustomShape 5"/>
          <p:cNvSpPr/>
          <p:nvPr/>
        </p:nvSpPr>
        <p:spPr>
          <a:xfrm>
            <a:off x="10197000" y="6724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7"/>
          <a:stretch/>
        </p:blipFill>
        <p:spPr>
          <a:xfrm>
            <a:off x="6760080" y="4610160"/>
            <a:ext cx="1448640" cy="1492200"/>
          </a:xfrm>
          <a:prstGeom prst="rect">
            <a:avLst/>
          </a:prstGeom>
          <a:ln>
            <a:noFill/>
          </a:ln>
        </p:spPr>
      </p:pic>
      <p:sp>
        <p:nvSpPr>
          <p:cNvPr id="425" name="CustomShape 6"/>
          <p:cNvSpPr/>
          <p:nvPr/>
        </p:nvSpPr>
        <p:spPr>
          <a:xfrm>
            <a:off x="7101720" y="69408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8"/>
          <a:stretch/>
        </p:blipFill>
        <p:spPr>
          <a:xfrm>
            <a:off x="3493080" y="4610160"/>
            <a:ext cx="1521000" cy="1469160"/>
          </a:xfrm>
          <a:prstGeom prst="rect">
            <a:avLst/>
          </a:prstGeom>
          <a:ln>
            <a:noFill/>
          </a:ln>
        </p:spPr>
      </p:pic>
      <p:pic>
        <p:nvPicPr>
          <p:cNvPr id="427" name="" descr=""/>
          <p:cNvPicPr/>
          <p:nvPr/>
        </p:nvPicPr>
        <p:blipFill>
          <a:blip r:embed="rId9"/>
          <a:stretch/>
        </p:blipFill>
        <p:spPr>
          <a:xfrm>
            <a:off x="5154120" y="1306440"/>
            <a:ext cx="1479600" cy="146088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10"/>
          <a:stretch/>
        </p:blipFill>
        <p:spPr>
          <a:xfrm>
            <a:off x="8393760" y="1276560"/>
            <a:ext cx="1502280" cy="1472760"/>
          </a:xfrm>
          <a:prstGeom prst="rect">
            <a:avLst/>
          </a:prstGeom>
          <a:ln>
            <a:noFill/>
          </a:ln>
        </p:spPr>
      </p:pic>
      <p:pic>
        <p:nvPicPr>
          <p:cNvPr id="429" name="" descr=""/>
          <p:cNvPicPr/>
          <p:nvPr/>
        </p:nvPicPr>
        <p:blipFill>
          <a:blip r:embed="rId11"/>
          <a:stretch/>
        </p:blipFill>
        <p:spPr>
          <a:xfrm>
            <a:off x="6849360" y="1346040"/>
            <a:ext cx="1415520" cy="140328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12"/>
          <a:stretch/>
        </p:blipFill>
        <p:spPr>
          <a:xfrm>
            <a:off x="10018440" y="1306440"/>
            <a:ext cx="1525320" cy="1508400"/>
          </a:xfrm>
          <a:prstGeom prst="rect">
            <a:avLst/>
          </a:prstGeom>
          <a:ln>
            <a:noFill/>
          </a:ln>
        </p:spPr>
      </p:pic>
      <p:pic>
        <p:nvPicPr>
          <p:cNvPr id="431" name="" descr=""/>
          <p:cNvPicPr/>
          <p:nvPr/>
        </p:nvPicPr>
        <p:blipFill>
          <a:blip r:embed="rId13"/>
          <a:stretch/>
        </p:blipFill>
        <p:spPr>
          <a:xfrm>
            <a:off x="5124600" y="2881800"/>
            <a:ext cx="1587960" cy="1573920"/>
          </a:xfrm>
          <a:prstGeom prst="rect">
            <a:avLst/>
          </a:prstGeom>
          <a:ln>
            <a:noFill/>
          </a:ln>
        </p:spPr>
      </p:pic>
      <p:pic>
        <p:nvPicPr>
          <p:cNvPr id="432" name="" descr=""/>
          <p:cNvPicPr/>
          <p:nvPr/>
        </p:nvPicPr>
        <p:blipFill>
          <a:blip r:embed="rId14"/>
          <a:stretch/>
        </p:blipFill>
        <p:spPr>
          <a:xfrm>
            <a:off x="3372480" y="3013200"/>
            <a:ext cx="1513800" cy="146880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15"/>
          <a:stretch/>
        </p:blipFill>
        <p:spPr>
          <a:xfrm>
            <a:off x="6755760" y="2881800"/>
            <a:ext cx="1643400" cy="161856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16"/>
          <a:stretch/>
        </p:blipFill>
        <p:spPr>
          <a:xfrm>
            <a:off x="8468280" y="2921400"/>
            <a:ext cx="1548720" cy="1534320"/>
          </a:xfrm>
          <a:prstGeom prst="rect">
            <a:avLst/>
          </a:prstGeom>
          <a:ln>
            <a:noFill/>
          </a:ln>
        </p:spPr>
      </p:pic>
      <p:pic>
        <p:nvPicPr>
          <p:cNvPr id="435" name="" descr=""/>
          <p:cNvPicPr/>
          <p:nvPr/>
        </p:nvPicPr>
        <p:blipFill>
          <a:blip r:embed="rId17"/>
          <a:stretch/>
        </p:blipFill>
        <p:spPr>
          <a:xfrm>
            <a:off x="10078920" y="3067200"/>
            <a:ext cx="1388160" cy="1323000"/>
          </a:xfrm>
          <a:prstGeom prst="rect">
            <a:avLst/>
          </a:prstGeom>
          <a:ln>
            <a:noFill/>
          </a:ln>
        </p:spPr>
      </p:pic>
      <p:sp>
        <p:nvSpPr>
          <p:cNvPr id="436" name="CustomShape 7"/>
          <p:cNvSpPr/>
          <p:nvPr/>
        </p:nvSpPr>
        <p:spPr>
          <a:xfrm>
            <a:off x="3614040" y="82836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2304360" y="1949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8" name="CustomShape 9"/>
          <p:cNvSpPr/>
          <p:nvPr/>
        </p:nvSpPr>
        <p:spPr>
          <a:xfrm>
            <a:off x="2304360" y="3677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9" name="CustomShape 10"/>
          <p:cNvSpPr/>
          <p:nvPr/>
        </p:nvSpPr>
        <p:spPr>
          <a:xfrm>
            <a:off x="2376000" y="533052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144000" y="315720"/>
            <a:ext cx="2014560" cy="1842840"/>
          </a:xfrm>
          <a:prstGeom prst="rect">
            <a:avLst/>
          </a:prstGeom>
          <a:ln>
            <a:noFill/>
          </a:ln>
        </p:spPr>
      </p:pic>
      <p:sp>
        <p:nvSpPr>
          <p:cNvPr id="441" name="CustomShape 1"/>
          <p:cNvSpPr/>
          <p:nvPr/>
        </p:nvSpPr>
        <p:spPr>
          <a:xfrm>
            <a:off x="93636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"/>
          <p:cNvSpPr/>
          <p:nvPr/>
        </p:nvSpPr>
        <p:spPr>
          <a:xfrm>
            <a:off x="339120" y="72000"/>
            <a:ext cx="26114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2"/>
          <a:stretch/>
        </p:blipFill>
        <p:spPr>
          <a:xfrm>
            <a:off x="8631000" y="3979800"/>
            <a:ext cx="1534680" cy="1245960"/>
          </a:xfrm>
          <a:prstGeom prst="rect">
            <a:avLst/>
          </a:prstGeom>
          <a:ln>
            <a:noFill/>
          </a:ln>
        </p:spPr>
      </p:pic>
      <p:sp>
        <p:nvSpPr>
          <p:cNvPr id="444" name="CustomShape 3"/>
          <p:cNvSpPr/>
          <p:nvPr/>
        </p:nvSpPr>
        <p:spPr>
          <a:xfrm>
            <a:off x="865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3"/>
          <a:stretch/>
        </p:blipFill>
        <p:spPr>
          <a:xfrm>
            <a:off x="5321880" y="3950640"/>
            <a:ext cx="1534680" cy="1265040"/>
          </a:xfrm>
          <a:prstGeom prst="rect">
            <a:avLst/>
          </a:prstGeom>
          <a:ln>
            <a:noFill/>
          </a:ln>
        </p:spPr>
      </p:pic>
      <p:sp>
        <p:nvSpPr>
          <p:cNvPr id="446" name="CustomShape 4"/>
          <p:cNvSpPr/>
          <p:nvPr/>
        </p:nvSpPr>
        <p:spPr>
          <a:xfrm>
            <a:off x="5382360" y="105624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4"/>
          <a:stretch/>
        </p:blipFill>
        <p:spPr>
          <a:xfrm>
            <a:off x="11678040" y="5760360"/>
            <a:ext cx="512640" cy="108396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5"/>
          <a:stretch/>
        </p:blipFill>
        <p:spPr>
          <a:xfrm>
            <a:off x="10225800" y="3979800"/>
            <a:ext cx="1534680" cy="1274760"/>
          </a:xfrm>
          <a:prstGeom prst="rect">
            <a:avLst/>
          </a:prstGeom>
          <a:ln>
            <a:noFill/>
          </a:ln>
        </p:spPr>
      </p:pic>
      <p:sp>
        <p:nvSpPr>
          <p:cNvPr id="449" name="CustomShape 5"/>
          <p:cNvSpPr/>
          <p:nvPr/>
        </p:nvSpPr>
        <p:spPr>
          <a:xfrm>
            <a:off x="1054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6"/>
          <a:stretch/>
        </p:blipFill>
        <p:spPr>
          <a:xfrm>
            <a:off x="6976800" y="4011480"/>
            <a:ext cx="1470960" cy="1204200"/>
          </a:xfrm>
          <a:prstGeom prst="rect">
            <a:avLst/>
          </a:prstGeom>
          <a:ln>
            <a:noFill/>
          </a:ln>
        </p:spPr>
      </p:pic>
      <p:sp>
        <p:nvSpPr>
          <p:cNvPr id="451" name="CustomShape 6"/>
          <p:cNvSpPr/>
          <p:nvPr/>
        </p:nvSpPr>
        <p:spPr>
          <a:xfrm>
            <a:off x="6931080" y="1056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7"/>
          <a:stretch/>
        </p:blipFill>
        <p:spPr>
          <a:xfrm>
            <a:off x="3816000" y="4011840"/>
            <a:ext cx="1458360" cy="120384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8"/>
          <a:stretch/>
        </p:blipFill>
        <p:spPr>
          <a:xfrm>
            <a:off x="3883320" y="1612080"/>
            <a:ext cx="1437120" cy="118224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9"/>
          <a:stretch/>
        </p:blipFill>
        <p:spPr>
          <a:xfrm>
            <a:off x="5380920" y="1612080"/>
            <a:ext cx="1475640" cy="119304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10"/>
          <a:stretch/>
        </p:blipFill>
        <p:spPr>
          <a:xfrm>
            <a:off x="8512200" y="1558440"/>
            <a:ext cx="1475640" cy="1242000"/>
          </a:xfrm>
          <a:prstGeom prst="rect">
            <a:avLst/>
          </a:prstGeom>
          <a:ln>
            <a:noFill/>
          </a:ln>
        </p:spPr>
      </p:pic>
      <p:pic>
        <p:nvPicPr>
          <p:cNvPr id="456" name="" descr=""/>
          <p:cNvPicPr/>
          <p:nvPr/>
        </p:nvPicPr>
        <p:blipFill>
          <a:blip r:embed="rId11"/>
          <a:stretch/>
        </p:blipFill>
        <p:spPr>
          <a:xfrm>
            <a:off x="6976080" y="1593000"/>
            <a:ext cx="1428480" cy="1147680"/>
          </a:xfrm>
          <a:prstGeom prst="rect">
            <a:avLst/>
          </a:prstGeom>
          <a:ln>
            <a:noFill/>
          </a:ln>
        </p:spPr>
      </p:pic>
      <p:pic>
        <p:nvPicPr>
          <p:cNvPr id="457" name="" descr=""/>
          <p:cNvPicPr/>
          <p:nvPr/>
        </p:nvPicPr>
        <p:blipFill>
          <a:blip r:embed="rId12"/>
          <a:stretch/>
        </p:blipFill>
        <p:spPr>
          <a:xfrm>
            <a:off x="10284840" y="1544400"/>
            <a:ext cx="1593720" cy="1303920"/>
          </a:xfrm>
          <a:prstGeom prst="rect">
            <a:avLst/>
          </a:prstGeom>
          <a:ln>
            <a:noFill/>
          </a:ln>
        </p:spPr>
      </p:pic>
      <p:pic>
        <p:nvPicPr>
          <p:cNvPr id="458" name="" descr=""/>
          <p:cNvPicPr/>
          <p:nvPr/>
        </p:nvPicPr>
        <p:blipFill>
          <a:blip r:embed="rId13"/>
          <a:stretch/>
        </p:blipFill>
        <p:spPr>
          <a:xfrm>
            <a:off x="5407920" y="2688120"/>
            <a:ext cx="1448640" cy="1203840"/>
          </a:xfrm>
          <a:prstGeom prst="rect">
            <a:avLst/>
          </a:prstGeom>
          <a:ln>
            <a:noFill/>
          </a:ln>
        </p:spPr>
      </p:pic>
      <p:pic>
        <p:nvPicPr>
          <p:cNvPr id="459" name="" descr=""/>
          <p:cNvPicPr/>
          <p:nvPr/>
        </p:nvPicPr>
        <p:blipFill>
          <a:blip r:embed="rId14"/>
          <a:stretch/>
        </p:blipFill>
        <p:spPr>
          <a:xfrm>
            <a:off x="3883320" y="2806560"/>
            <a:ext cx="1378080" cy="1117800"/>
          </a:xfrm>
          <a:prstGeom prst="rect">
            <a:avLst/>
          </a:prstGeom>
          <a:ln>
            <a:noFill/>
          </a:ln>
        </p:spPr>
      </p:pic>
      <p:pic>
        <p:nvPicPr>
          <p:cNvPr id="460" name="" descr=""/>
          <p:cNvPicPr/>
          <p:nvPr/>
        </p:nvPicPr>
        <p:blipFill>
          <a:blip r:embed="rId15"/>
          <a:stretch/>
        </p:blipFill>
        <p:spPr>
          <a:xfrm>
            <a:off x="7046640" y="2769120"/>
            <a:ext cx="1405080" cy="115164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16"/>
          <a:stretch/>
        </p:blipFill>
        <p:spPr>
          <a:xfrm>
            <a:off x="8631000" y="2801880"/>
            <a:ext cx="1357560" cy="1127880"/>
          </a:xfrm>
          <a:prstGeom prst="rect">
            <a:avLst/>
          </a:prstGeom>
          <a:ln>
            <a:noFill/>
          </a:ln>
        </p:spPr>
      </p:pic>
      <p:pic>
        <p:nvPicPr>
          <p:cNvPr id="462" name="" descr=""/>
          <p:cNvPicPr/>
          <p:nvPr/>
        </p:nvPicPr>
        <p:blipFill>
          <a:blip r:embed="rId17"/>
          <a:stretch/>
        </p:blipFill>
        <p:spPr>
          <a:xfrm>
            <a:off x="10371240" y="2849760"/>
            <a:ext cx="1271160" cy="1050840"/>
          </a:xfrm>
          <a:prstGeom prst="rect">
            <a:avLst/>
          </a:prstGeom>
          <a:ln>
            <a:noFill/>
          </a:ln>
        </p:spPr>
      </p:pic>
      <p:sp>
        <p:nvSpPr>
          <p:cNvPr id="463" name="CustomShape 7"/>
          <p:cNvSpPr/>
          <p:nvPr/>
        </p:nvSpPr>
        <p:spPr>
          <a:xfrm>
            <a:off x="4118040" y="1152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64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5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6" name="CustomShape 10"/>
          <p:cNvSpPr/>
          <p:nvPr/>
        </p:nvSpPr>
        <p:spPr>
          <a:xfrm>
            <a:off x="2736000" y="460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520" cy="1589760"/>
          </a:xfrm>
          <a:prstGeom prst="rect">
            <a:avLst/>
          </a:prstGeom>
          <a:ln>
            <a:noFill/>
          </a:ln>
        </p:spPr>
      </p:pic>
      <p:sp>
        <p:nvSpPr>
          <p:cNvPr id="468" name="CustomShape 1"/>
          <p:cNvSpPr/>
          <p:nvPr/>
        </p:nvSpPr>
        <p:spPr>
          <a:xfrm>
            <a:off x="360000" y="72000"/>
            <a:ext cx="183132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936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0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360" cy="1224000"/>
          </a:xfrm>
          <a:prstGeom prst="rect">
            <a:avLst/>
          </a:prstGeom>
          <a:ln>
            <a:noFill/>
          </a:ln>
        </p:spPr>
      </p:pic>
      <p:sp>
        <p:nvSpPr>
          <p:cNvPr id="471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240" cy="1235160"/>
          </a:xfrm>
          <a:prstGeom prst="rect">
            <a:avLst/>
          </a:prstGeom>
          <a:ln>
            <a:noFill/>
          </a:ln>
        </p:spPr>
      </p:pic>
      <p:pic>
        <p:nvPicPr>
          <p:cNvPr id="473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600" cy="869400"/>
          </a:xfrm>
          <a:prstGeom prst="rect">
            <a:avLst/>
          </a:prstGeom>
          <a:ln>
            <a:noFill/>
          </a:ln>
        </p:spPr>
      </p:pic>
      <p:sp>
        <p:nvSpPr>
          <p:cNvPr id="474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4800" cy="1211760"/>
          </a:xfrm>
          <a:prstGeom prst="rect">
            <a:avLst/>
          </a:prstGeom>
          <a:ln>
            <a:noFill/>
          </a:ln>
        </p:spPr>
      </p:pic>
      <p:sp>
        <p:nvSpPr>
          <p:cNvPr id="476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1840" cy="1269720"/>
          </a:xfrm>
          <a:prstGeom prst="rect">
            <a:avLst/>
          </a:prstGeom>
          <a:ln>
            <a:noFill/>
          </a:ln>
        </p:spPr>
      </p:pic>
      <p:sp>
        <p:nvSpPr>
          <p:cNvPr id="478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280" cy="1321560"/>
          </a:xfrm>
          <a:prstGeom prst="rect">
            <a:avLst/>
          </a:prstGeom>
          <a:ln>
            <a:noFill/>
          </a:ln>
        </p:spPr>
      </p:pic>
      <p:pic>
        <p:nvPicPr>
          <p:cNvPr id="480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120" cy="1321920"/>
          </a:xfrm>
          <a:prstGeom prst="rect">
            <a:avLst/>
          </a:prstGeom>
          <a:ln>
            <a:noFill/>
          </a:ln>
        </p:spPr>
      </p:pic>
      <p:pic>
        <p:nvPicPr>
          <p:cNvPr id="481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560" cy="1302480"/>
          </a:xfrm>
          <a:prstGeom prst="rect">
            <a:avLst/>
          </a:prstGeom>
          <a:ln>
            <a:noFill/>
          </a:ln>
        </p:spPr>
      </p:pic>
      <p:pic>
        <p:nvPicPr>
          <p:cNvPr id="482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160" cy="1315800"/>
          </a:xfrm>
          <a:prstGeom prst="rect">
            <a:avLst/>
          </a:prstGeom>
          <a:ln>
            <a:noFill/>
          </a:ln>
        </p:spPr>
      </p:pic>
      <p:pic>
        <p:nvPicPr>
          <p:cNvPr id="483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5760" cy="1234800"/>
          </a:xfrm>
          <a:prstGeom prst="rect">
            <a:avLst/>
          </a:prstGeom>
          <a:ln>
            <a:noFill/>
          </a:ln>
        </p:spPr>
      </p:pic>
      <p:pic>
        <p:nvPicPr>
          <p:cNvPr id="484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160" cy="1205280"/>
          </a:xfrm>
          <a:prstGeom prst="rect">
            <a:avLst/>
          </a:prstGeom>
          <a:ln>
            <a:noFill/>
          </a:ln>
        </p:spPr>
      </p:pic>
      <p:pic>
        <p:nvPicPr>
          <p:cNvPr id="485" name="" descr=""/>
          <p:cNvPicPr/>
          <p:nvPr/>
        </p:nvPicPr>
        <p:blipFill>
          <a:blip r:embed="rId13"/>
          <a:stretch/>
        </p:blipFill>
        <p:spPr>
          <a:xfrm>
            <a:off x="5787000" y="2930400"/>
            <a:ext cx="1548720" cy="1315800"/>
          </a:xfrm>
          <a:prstGeom prst="rect">
            <a:avLst/>
          </a:prstGeom>
          <a:ln>
            <a:noFill/>
          </a:ln>
        </p:spPr>
      </p:pic>
      <p:pic>
        <p:nvPicPr>
          <p:cNvPr id="486" name="" descr=""/>
          <p:cNvPicPr/>
          <p:nvPr/>
        </p:nvPicPr>
        <p:blipFill>
          <a:blip r:embed="rId14"/>
          <a:stretch/>
        </p:blipFill>
        <p:spPr>
          <a:xfrm>
            <a:off x="4104000" y="2936160"/>
            <a:ext cx="1518120" cy="1287000"/>
          </a:xfrm>
          <a:prstGeom prst="rect">
            <a:avLst/>
          </a:prstGeom>
          <a:ln>
            <a:noFill/>
          </a:ln>
        </p:spPr>
      </p:pic>
      <p:pic>
        <p:nvPicPr>
          <p:cNvPr id="487" name="" descr=""/>
          <p:cNvPicPr/>
          <p:nvPr/>
        </p:nvPicPr>
        <p:blipFill>
          <a:blip r:embed="rId15"/>
          <a:stretch/>
        </p:blipFill>
        <p:spPr>
          <a:xfrm>
            <a:off x="7417800" y="2953440"/>
            <a:ext cx="1569960" cy="1325520"/>
          </a:xfrm>
          <a:prstGeom prst="rect">
            <a:avLst/>
          </a:prstGeom>
          <a:ln>
            <a:noFill/>
          </a:ln>
        </p:spPr>
      </p:pic>
      <p:pic>
        <p:nvPicPr>
          <p:cNvPr id="488" name="" descr=""/>
          <p:cNvPicPr/>
          <p:nvPr/>
        </p:nvPicPr>
        <p:blipFill>
          <a:blip r:embed="rId16"/>
          <a:stretch/>
        </p:blipFill>
        <p:spPr>
          <a:xfrm>
            <a:off x="9050400" y="2988000"/>
            <a:ext cx="1521360" cy="1292760"/>
          </a:xfrm>
          <a:prstGeom prst="rect">
            <a:avLst/>
          </a:prstGeom>
          <a:ln>
            <a:noFill/>
          </a:ln>
        </p:spPr>
      </p:pic>
      <p:pic>
        <p:nvPicPr>
          <p:cNvPr id="489" name="" descr=""/>
          <p:cNvPicPr/>
          <p:nvPr/>
        </p:nvPicPr>
        <p:blipFill>
          <a:blip r:embed="rId17"/>
          <a:stretch/>
        </p:blipFill>
        <p:spPr>
          <a:xfrm>
            <a:off x="10615680" y="3045960"/>
            <a:ext cx="1432080" cy="1234800"/>
          </a:xfrm>
          <a:prstGeom prst="rect">
            <a:avLst/>
          </a:prstGeom>
          <a:ln>
            <a:noFill/>
          </a:ln>
        </p:spPr>
      </p:pic>
      <p:sp>
        <p:nvSpPr>
          <p:cNvPr id="490" name="CustomShape 7"/>
          <p:cNvSpPr/>
          <p:nvPr/>
        </p:nvSpPr>
        <p:spPr>
          <a:xfrm>
            <a:off x="4464000" y="1008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91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2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3" name="CustomShape 10"/>
          <p:cNvSpPr/>
          <p:nvPr/>
        </p:nvSpPr>
        <p:spPr>
          <a:xfrm>
            <a:off x="2736360" y="496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" descr=""/>
          <p:cNvPicPr/>
          <p:nvPr/>
        </p:nvPicPr>
        <p:blipFill>
          <a:blip r:embed="rId1"/>
          <a:stretch/>
        </p:blipFill>
        <p:spPr>
          <a:xfrm>
            <a:off x="6408360" y="3600000"/>
            <a:ext cx="3254760" cy="2878920"/>
          </a:xfrm>
          <a:prstGeom prst="rect">
            <a:avLst/>
          </a:prstGeom>
          <a:ln>
            <a:noFill/>
          </a:ln>
        </p:spPr>
      </p:pic>
      <p:pic>
        <p:nvPicPr>
          <p:cNvPr id="495" name="" descr=""/>
          <p:cNvPicPr/>
          <p:nvPr/>
        </p:nvPicPr>
        <p:blipFill>
          <a:blip r:embed="rId2"/>
          <a:stretch/>
        </p:blipFill>
        <p:spPr>
          <a:xfrm>
            <a:off x="9781920" y="4872600"/>
            <a:ext cx="513000" cy="1246320"/>
          </a:xfrm>
          <a:prstGeom prst="rect">
            <a:avLst/>
          </a:prstGeom>
          <a:ln>
            <a:noFill/>
          </a:ln>
        </p:spPr>
      </p:pic>
      <p:pic>
        <p:nvPicPr>
          <p:cNvPr id="496" name="" descr=""/>
          <p:cNvPicPr/>
          <p:nvPr/>
        </p:nvPicPr>
        <p:blipFill>
          <a:blip r:embed="rId3"/>
          <a:stretch/>
        </p:blipFill>
        <p:spPr>
          <a:xfrm>
            <a:off x="1368000" y="3600000"/>
            <a:ext cx="3342960" cy="2950920"/>
          </a:xfrm>
          <a:prstGeom prst="rect">
            <a:avLst/>
          </a:prstGeom>
          <a:ln>
            <a:noFill/>
          </a:ln>
        </p:spPr>
      </p:pic>
      <p:pic>
        <p:nvPicPr>
          <p:cNvPr id="497" name="" descr=""/>
          <p:cNvPicPr/>
          <p:nvPr/>
        </p:nvPicPr>
        <p:blipFill>
          <a:blip r:embed="rId4"/>
          <a:stretch/>
        </p:blipFill>
        <p:spPr>
          <a:xfrm>
            <a:off x="4680000" y="5040000"/>
            <a:ext cx="484200" cy="118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520" cy="1589760"/>
          </a:xfrm>
          <a:prstGeom prst="rect">
            <a:avLst/>
          </a:prstGeom>
          <a:ln>
            <a:noFill/>
          </a:ln>
        </p:spPr>
      </p:pic>
      <p:sp>
        <p:nvSpPr>
          <p:cNvPr id="499" name="CustomShape 1"/>
          <p:cNvSpPr/>
          <p:nvPr/>
        </p:nvSpPr>
        <p:spPr>
          <a:xfrm>
            <a:off x="360000" y="72000"/>
            <a:ext cx="183132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936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1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360" cy="1224000"/>
          </a:xfrm>
          <a:prstGeom prst="rect">
            <a:avLst/>
          </a:prstGeom>
          <a:ln>
            <a:noFill/>
          </a:ln>
        </p:spPr>
      </p:pic>
      <p:sp>
        <p:nvSpPr>
          <p:cNvPr id="502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240" cy="1235160"/>
          </a:xfrm>
          <a:prstGeom prst="rect">
            <a:avLst/>
          </a:prstGeom>
          <a:ln>
            <a:noFill/>
          </a:ln>
        </p:spPr>
      </p:pic>
      <p:pic>
        <p:nvPicPr>
          <p:cNvPr id="504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600" cy="869400"/>
          </a:xfrm>
          <a:prstGeom prst="rect">
            <a:avLst/>
          </a:prstGeom>
          <a:ln>
            <a:noFill/>
          </a:ln>
        </p:spPr>
      </p:pic>
      <p:sp>
        <p:nvSpPr>
          <p:cNvPr id="505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4800" cy="1211760"/>
          </a:xfrm>
          <a:prstGeom prst="rect">
            <a:avLst/>
          </a:prstGeom>
          <a:ln>
            <a:noFill/>
          </a:ln>
        </p:spPr>
      </p:pic>
      <p:sp>
        <p:nvSpPr>
          <p:cNvPr id="507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508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1840" cy="1269720"/>
          </a:xfrm>
          <a:prstGeom prst="rect">
            <a:avLst/>
          </a:prstGeom>
          <a:ln>
            <a:noFill/>
          </a:ln>
        </p:spPr>
      </p:pic>
      <p:sp>
        <p:nvSpPr>
          <p:cNvPr id="509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280" cy="1321560"/>
          </a:xfrm>
          <a:prstGeom prst="rect">
            <a:avLst/>
          </a:prstGeom>
          <a:ln>
            <a:noFill/>
          </a:ln>
        </p:spPr>
      </p:pic>
      <p:pic>
        <p:nvPicPr>
          <p:cNvPr id="511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120" cy="1321920"/>
          </a:xfrm>
          <a:prstGeom prst="rect">
            <a:avLst/>
          </a:prstGeom>
          <a:ln>
            <a:noFill/>
          </a:ln>
        </p:spPr>
      </p:pic>
      <p:pic>
        <p:nvPicPr>
          <p:cNvPr id="512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560" cy="1302480"/>
          </a:xfrm>
          <a:prstGeom prst="rect">
            <a:avLst/>
          </a:prstGeom>
          <a:ln>
            <a:noFill/>
          </a:ln>
        </p:spPr>
      </p:pic>
      <p:pic>
        <p:nvPicPr>
          <p:cNvPr id="513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160" cy="1315800"/>
          </a:xfrm>
          <a:prstGeom prst="rect">
            <a:avLst/>
          </a:prstGeom>
          <a:ln>
            <a:noFill/>
          </a:ln>
        </p:spPr>
      </p:pic>
      <p:pic>
        <p:nvPicPr>
          <p:cNvPr id="514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5760" cy="1234800"/>
          </a:xfrm>
          <a:prstGeom prst="rect">
            <a:avLst/>
          </a:prstGeom>
          <a:ln>
            <a:noFill/>
          </a:ln>
        </p:spPr>
      </p:pic>
      <p:pic>
        <p:nvPicPr>
          <p:cNvPr id="515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160" cy="1205280"/>
          </a:xfrm>
          <a:prstGeom prst="rect">
            <a:avLst/>
          </a:prstGeom>
          <a:ln>
            <a:noFill/>
          </a:ln>
        </p:spPr>
      </p:pic>
      <p:pic>
        <p:nvPicPr>
          <p:cNvPr id="516" name="" descr=""/>
          <p:cNvPicPr/>
          <p:nvPr/>
        </p:nvPicPr>
        <p:blipFill>
          <a:blip r:embed="rId13"/>
          <a:stretch/>
        </p:blipFill>
        <p:spPr>
          <a:xfrm>
            <a:off x="5643000" y="2930400"/>
            <a:ext cx="1548720" cy="1315800"/>
          </a:xfrm>
          <a:prstGeom prst="rect">
            <a:avLst/>
          </a:prstGeom>
          <a:ln>
            <a:noFill/>
          </a:ln>
        </p:spPr>
      </p:pic>
      <p:pic>
        <p:nvPicPr>
          <p:cNvPr id="517" name="" descr=""/>
          <p:cNvPicPr/>
          <p:nvPr/>
        </p:nvPicPr>
        <p:blipFill>
          <a:blip r:embed="rId14"/>
          <a:stretch/>
        </p:blipFill>
        <p:spPr>
          <a:xfrm>
            <a:off x="3960000" y="2936160"/>
            <a:ext cx="1518120" cy="1287000"/>
          </a:xfrm>
          <a:prstGeom prst="rect">
            <a:avLst/>
          </a:prstGeom>
          <a:ln>
            <a:noFill/>
          </a:ln>
        </p:spPr>
      </p:pic>
      <p:pic>
        <p:nvPicPr>
          <p:cNvPr id="518" name="" descr=""/>
          <p:cNvPicPr/>
          <p:nvPr/>
        </p:nvPicPr>
        <p:blipFill>
          <a:blip r:embed="rId15"/>
          <a:stretch/>
        </p:blipFill>
        <p:spPr>
          <a:xfrm>
            <a:off x="7273800" y="2953440"/>
            <a:ext cx="1569960" cy="1325520"/>
          </a:xfrm>
          <a:prstGeom prst="rect">
            <a:avLst/>
          </a:prstGeom>
          <a:ln>
            <a:noFill/>
          </a:ln>
        </p:spPr>
      </p:pic>
      <p:pic>
        <p:nvPicPr>
          <p:cNvPr id="519" name="" descr=""/>
          <p:cNvPicPr/>
          <p:nvPr/>
        </p:nvPicPr>
        <p:blipFill>
          <a:blip r:embed="rId16"/>
          <a:stretch/>
        </p:blipFill>
        <p:spPr>
          <a:xfrm>
            <a:off x="8906400" y="2988000"/>
            <a:ext cx="1521360" cy="1292760"/>
          </a:xfrm>
          <a:prstGeom prst="rect">
            <a:avLst/>
          </a:prstGeom>
          <a:ln>
            <a:noFill/>
          </a:ln>
        </p:spPr>
      </p:pic>
      <p:sp>
        <p:nvSpPr>
          <p:cNvPr id="520" name="CustomShape 7"/>
          <p:cNvSpPr/>
          <p:nvPr/>
        </p:nvSpPr>
        <p:spPr>
          <a:xfrm>
            <a:off x="4464000" y="1008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21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2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3" name="CustomShape 10"/>
          <p:cNvSpPr/>
          <p:nvPr/>
        </p:nvSpPr>
        <p:spPr>
          <a:xfrm>
            <a:off x="2736360" y="496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524" name="" descr=""/>
          <p:cNvPicPr/>
          <p:nvPr/>
        </p:nvPicPr>
        <p:blipFill>
          <a:blip r:embed="rId17"/>
          <a:stretch/>
        </p:blipFill>
        <p:spPr>
          <a:xfrm>
            <a:off x="10451880" y="3024000"/>
            <a:ext cx="1427040" cy="1262160"/>
          </a:xfrm>
          <a:prstGeom prst="rect">
            <a:avLst/>
          </a:prstGeom>
          <a:ln>
            <a:noFill/>
          </a:ln>
        </p:spPr>
      </p:pic>
      <p:pic>
        <p:nvPicPr>
          <p:cNvPr id="525" name="" descr=""/>
          <p:cNvPicPr/>
          <p:nvPr/>
        </p:nvPicPr>
        <p:blipFill>
          <a:blip r:embed="rId18"/>
          <a:stretch/>
        </p:blipFill>
        <p:spPr>
          <a:xfrm>
            <a:off x="11747160" y="3138120"/>
            <a:ext cx="443880" cy="107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288000" y="97200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TPx: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0,47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0,92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3528360" y="100800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TPy: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1,0056 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6624000" y="106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TPz: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0,83 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0,76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0,23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0,79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0,75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288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PVx: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3,72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1,10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2,94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1,93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30" name="CustomShape 5"/>
          <p:cNvSpPr/>
          <p:nvPr/>
        </p:nvSpPr>
        <p:spPr>
          <a:xfrm>
            <a:off x="3816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PVy: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1,04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2,80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2,15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31" name="CustomShape 6"/>
          <p:cNvSpPr/>
          <p:nvPr/>
        </p:nvSpPr>
        <p:spPr>
          <a:xfrm>
            <a:off x="6696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PVz: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3,90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0,67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1,11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3,15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2,97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1296000" y="2088000"/>
            <a:ext cx="21585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0,98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0,46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0,87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6336000" y="2033280"/>
            <a:ext cx="21585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4,08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0,93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2,46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1" descr=""/>
          <p:cNvPicPr/>
          <p:nvPr/>
        </p:nvPicPr>
        <p:blipFill>
          <a:blip r:embed="rId1"/>
          <a:stretch/>
        </p:blipFill>
        <p:spPr>
          <a:xfrm>
            <a:off x="6787440" y="3950640"/>
            <a:ext cx="2503080" cy="1876320"/>
          </a:xfrm>
          <a:prstGeom prst="rect">
            <a:avLst/>
          </a:prstGeom>
          <a:ln>
            <a:noFill/>
          </a:ln>
        </p:spPr>
      </p:pic>
      <p:pic>
        <p:nvPicPr>
          <p:cNvPr id="128" name="Picture 10" descr=""/>
          <p:cNvPicPr/>
          <p:nvPr/>
        </p:nvPicPr>
        <p:blipFill>
          <a:blip r:embed="rId2"/>
          <a:stretch/>
        </p:blipFill>
        <p:spPr>
          <a:xfrm>
            <a:off x="1948320" y="3947400"/>
            <a:ext cx="2518560" cy="188784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38360" y="245880"/>
            <a:ext cx="10947600" cy="119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Theory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165680" y="1009440"/>
            <a:ext cx="9852840" cy="20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Magnetic field at the sensors is related to the amplitudes of the current dipoles as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165680" y="3505680"/>
            <a:ext cx="4496400" cy="17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Matrix      is the lead-field matrix</a:t>
            </a:r>
            <a:endParaRPr b="0" lang="fr-FR" sz="1800" spc="-1" strike="noStrike">
              <a:latin typeface="Arial"/>
            </a:endParaRPr>
          </a:p>
          <a:p>
            <a:pPr lvl="1" marL="62820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Calibri"/>
                <a:ea typeface="DejaVu Sans"/>
              </a:rPr>
              <a:t>Columns: source topographies</a:t>
            </a:r>
            <a:endParaRPr b="0" lang="fr-FR" sz="1679" spc="-1" strike="noStrike">
              <a:latin typeface="Arial"/>
            </a:endParaRPr>
          </a:p>
        </p:txBody>
      </p:sp>
      <p:pic>
        <p:nvPicPr>
          <p:cNvPr id="132" name="Picture 7" descr=""/>
          <p:cNvPicPr/>
          <p:nvPr/>
        </p:nvPicPr>
        <p:blipFill>
          <a:blip r:embed="rId3"/>
          <a:stretch/>
        </p:blipFill>
        <p:spPr>
          <a:xfrm>
            <a:off x="5155200" y="2355480"/>
            <a:ext cx="979200" cy="306360"/>
          </a:xfrm>
          <a:prstGeom prst="rect">
            <a:avLst/>
          </a:prstGeom>
          <a:ln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4"/>
          <a:stretch/>
        </p:blipFill>
        <p:spPr>
          <a:xfrm>
            <a:off x="2293920" y="3556080"/>
            <a:ext cx="170640" cy="18576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5231880" y="3505680"/>
            <a:ext cx="5786280" cy="17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37"/>
              </a:spcBef>
            </a:pPr>
            <a:endParaRPr b="0" lang="fr-FR" sz="1800" spc="-1" strike="noStrike">
              <a:latin typeface="Arial"/>
            </a:endParaRPr>
          </a:p>
          <a:p>
            <a:pPr lvl="1" marL="628200" indent="-340920">
              <a:lnSpc>
                <a:spcPct val="10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Georgia"/>
                <a:ea typeface="MS PGothic"/>
              </a:rPr>
              <a:t>Rows: sensor lead fields (sensitivity patterns)</a:t>
            </a:r>
            <a:endParaRPr b="0" lang="fr-FR" sz="1679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1084320" y="3429000"/>
            <a:ext cx="9934200" cy="2342880"/>
          </a:xfrm>
          <a:prstGeom prst="rect">
            <a:avLst/>
          </a:prstGeom>
          <a:noFill/>
          <a:ln w="19080">
            <a:solidFill>
              <a:srgbClr val="ffc000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5078520" y="2098800"/>
            <a:ext cx="1132560" cy="594720"/>
          </a:xfrm>
          <a:prstGeom prst="rect">
            <a:avLst/>
          </a:prstGeom>
          <a:noFill/>
          <a:ln w="38160">
            <a:solidFill>
              <a:srgbClr val="a5a5a5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9" descr=""/>
          <p:cNvPicPr/>
          <p:nvPr/>
        </p:nvPicPr>
        <p:blipFill>
          <a:blip r:embed="rId1"/>
          <a:stretch/>
        </p:blipFill>
        <p:spPr>
          <a:xfrm>
            <a:off x="8435520" y="430920"/>
            <a:ext cx="2388600" cy="179028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8065440" y="2337120"/>
            <a:ext cx="1720080" cy="137880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68360" y="264960"/>
            <a:ext cx="8205120" cy="9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Methods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9280" y="1261440"/>
            <a:ext cx="7098840" cy="34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Uses Brainstorm software and MNE python codes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models from MRIs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current distribution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- 10 242 dipoles per hemisphere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Construction of the OPM arrays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Lead-field matrix computation by using OpenMEEG (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Gramfort, 2010)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Three-shell realistic model: brain, skull and scalp</a:t>
            </a:r>
            <a:endParaRPr b="0" lang="fr-FR" sz="2000" spc="-1" strike="noStrike">
              <a:latin typeface="Arial"/>
            </a:endParaRPr>
          </a:p>
          <a:p>
            <a:pPr marL="2376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- 5 120 triangles per surface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7640280" y="3776040"/>
            <a:ext cx="2570400" cy="1284120"/>
          </a:xfrm>
          <a:prstGeom prst="rect">
            <a:avLst/>
          </a:prstGeom>
          <a:ln>
            <a:noFill/>
          </a:ln>
        </p:spPr>
      </p:pic>
      <p:pic>
        <p:nvPicPr>
          <p:cNvPr id="142" name="Picture 8" descr=""/>
          <p:cNvPicPr/>
          <p:nvPr/>
        </p:nvPicPr>
        <p:blipFill>
          <a:blip r:embed="rId4"/>
          <a:stretch/>
        </p:blipFill>
        <p:spPr>
          <a:xfrm>
            <a:off x="10013760" y="3678480"/>
            <a:ext cx="1734120" cy="1455840"/>
          </a:xfrm>
          <a:prstGeom prst="rect">
            <a:avLst/>
          </a:prstGeom>
          <a:ln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5"/>
          <a:stretch/>
        </p:blipFill>
        <p:spPr>
          <a:xfrm>
            <a:off x="9974880" y="2201760"/>
            <a:ext cx="1734120" cy="14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98720" y="5440320"/>
            <a:ext cx="39744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position of the SQUID helmet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46" name="Image 6" descr=""/>
          <p:cNvPicPr/>
          <p:nvPr/>
        </p:nvPicPr>
        <p:blipFill>
          <a:blip r:embed="rId1"/>
          <a:stretch/>
        </p:blipFill>
        <p:spPr>
          <a:xfrm>
            <a:off x="263160" y="1353960"/>
            <a:ext cx="3845880" cy="4084200"/>
          </a:xfrm>
          <a:prstGeom prst="rect">
            <a:avLst/>
          </a:prstGeom>
          <a:ln>
            <a:noFill/>
          </a:ln>
        </p:spPr>
      </p:pic>
      <p:pic>
        <p:nvPicPr>
          <p:cNvPr id="147" name="Image 7" descr=""/>
          <p:cNvPicPr/>
          <p:nvPr/>
        </p:nvPicPr>
        <p:blipFill>
          <a:blip r:embed="rId2"/>
          <a:stretch/>
        </p:blipFill>
        <p:spPr>
          <a:xfrm>
            <a:off x="5275800" y="1192320"/>
            <a:ext cx="4162320" cy="440748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5472000" y="5567760"/>
            <a:ext cx="4968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Adjusted position of the SQUID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9" name="Line 4"/>
          <p:cNvSpPr/>
          <p:nvPr/>
        </p:nvSpPr>
        <p:spPr>
          <a:xfrm flipH="1">
            <a:off x="3528000" y="2448000"/>
            <a:ext cx="1296000" cy="57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 flipH="1" flipV="1">
            <a:off x="8568000" y="3672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H="1" flipV="1">
            <a:off x="4824000" y="3528000"/>
            <a:ext cx="936000" cy="7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7"/>
          <p:cNvSpPr/>
          <p:nvPr/>
        </p:nvSpPr>
        <p:spPr>
          <a:xfrm flipH="1">
            <a:off x="432000" y="4320000"/>
            <a:ext cx="720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98720" y="544032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positions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55" name="Image 1" descr=""/>
          <p:cNvPicPr/>
          <p:nvPr/>
        </p:nvPicPr>
        <p:blipFill>
          <a:blip r:embed="rId1"/>
          <a:stretch/>
        </p:blipFill>
        <p:spPr>
          <a:xfrm>
            <a:off x="781920" y="1387440"/>
            <a:ext cx="3498480" cy="4050720"/>
          </a:xfrm>
          <a:prstGeom prst="rect">
            <a:avLst/>
          </a:prstGeom>
          <a:ln>
            <a:noFill/>
          </a:ln>
        </p:spPr>
      </p:pic>
      <p:pic>
        <p:nvPicPr>
          <p:cNvPr id="156" name="Image 3" descr=""/>
          <p:cNvPicPr/>
          <p:nvPr/>
        </p:nvPicPr>
        <p:blipFill>
          <a:blip r:embed="rId2"/>
          <a:stretch/>
        </p:blipFill>
        <p:spPr>
          <a:xfrm>
            <a:off x="5610960" y="1527120"/>
            <a:ext cx="4961880" cy="391104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7168320" y="5419800"/>
            <a:ext cx="2473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Orientations 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1" descr=""/>
          <p:cNvPicPr/>
          <p:nvPr/>
        </p:nvPicPr>
        <p:blipFill>
          <a:blip r:embed="rId1"/>
          <a:stretch/>
        </p:blipFill>
        <p:spPr>
          <a:xfrm>
            <a:off x="380520" y="2640960"/>
            <a:ext cx="2967120" cy="360360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3011040" y="628524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60" name="Image 3" descr=""/>
          <p:cNvPicPr/>
          <p:nvPr/>
        </p:nvPicPr>
        <p:blipFill>
          <a:blip r:embed="rId2"/>
          <a:stretch/>
        </p:blipFill>
        <p:spPr>
          <a:xfrm>
            <a:off x="3576240" y="2685600"/>
            <a:ext cx="2618640" cy="3514680"/>
          </a:xfrm>
          <a:prstGeom prst="rect">
            <a:avLst/>
          </a:prstGeom>
          <a:ln>
            <a:noFill/>
          </a:ln>
        </p:spPr>
      </p:pic>
      <p:pic>
        <p:nvPicPr>
          <p:cNvPr id="161" name="Image 4" descr=""/>
          <p:cNvPicPr/>
          <p:nvPr/>
        </p:nvPicPr>
        <p:blipFill>
          <a:blip r:embed="rId3"/>
          <a:stretch/>
        </p:blipFill>
        <p:spPr>
          <a:xfrm>
            <a:off x="9577440" y="2865600"/>
            <a:ext cx="2607120" cy="3417480"/>
          </a:xfrm>
          <a:prstGeom prst="rect">
            <a:avLst/>
          </a:prstGeom>
          <a:ln>
            <a:noFill/>
          </a:ln>
        </p:spPr>
      </p:pic>
      <p:pic>
        <p:nvPicPr>
          <p:cNvPr id="162" name="Image 6" descr=""/>
          <p:cNvPicPr/>
          <p:nvPr/>
        </p:nvPicPr>
        <p:blipFill>
          <a:blip r:embed="rId4"/>
          <a:stretch/>
        </p:blipFill>
        <p:spPr>
          <a:xfrm>
            <a:off x="6723720" y="2699640"/>
            <a:ext cx="2540520" cy="348624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80" y="632376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7466760" y="632376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0393560" y="63414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633960" y="187200"/>
            <a:ext cx="202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24960" y="828720"/>
            <a:ext cx="7774920" cy="33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OPM</a:t>
            </a:r>
            <a:endParaRPr b="0" lang="fr-FR" sz="19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 integration points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SQUIDs</a:t>
            </a:r>
            <a:endParaRPr b="0" lang="fr-FR" sz="19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Models from Brainstorm software </a:t>
            </a:r>
            <a:endParaRPr b="0" lang="fr-FR" sz="18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Magnetometer: 4 integration points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8712000" y="720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9216000" y="1008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9"/>
          <p:cNvSpPr/>
          <p:nvPr/>
        </p:nvSpPr>
        <p:spPr>
          <a:xfrm flipV="1">
            <a:off x="900000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0"/>
          <p:cNvSpPr/>
          <p:nvPr/>
        </p:nvSpPr>
        <p:spPr>
          <a:xfrm flipV="1">
            <a:off x="957600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11"/>
          <p:cNvSpPr/>
          <p:nvPr/>
        </p:nvSpPr>
        <p:spPr>
          <a:xfrm flipH="1" flipV="1">
            <a:off x="900000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>
            <a:off x="9216000" y="792360"/>
            <a:ext cx="142200" cy="14220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10224000" y="792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4"/>
          <p:cNvSpPr/>
          <p:nvPr/>
        </p:nvSpPr>
        <p:spPr>
          <a:xfrm>
            <a:off x="10728000" y="1044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5"/>
          <p:cNvSpPr/>
          <p:nvPr/>
        </p:nvSpPr>
        <p:spPr>
          <a:xfrm flipV="1">
            <a:off x="1051200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6"/>
          <p:cNvSpPr/>
          <p:nvPr/>
        </p:nvSpPr>
        <p:spPr>
          <a:xfrm flipV="1">
            <a:off x="1108800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7"/>
          <p:cNvSpPr/>
          <p:nvPr/>
        </p:nvSpPr>
        <p:spPr>
          <a:xfrm flipH="1">
            <a:off x="1051200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"/>
          <p:cNvSpPr/>
          <p:nvPr/>
        </p:nvSpPr>
        <p:spPr>
          <a:xfrm>
            <a:off x="10728000" y="828360"/>
            <a:ext cx="142200" cy="14220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9"/>
          <p:cNvSpPr/>
          <p:nvPr/>
        </p:nvSpPr>
        <p:spPr>
          <a:xfrm flipH="1">
            <a:off x="864000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0"/>
          <p:cNvSpPr/>
          <p:nvPr/>
        </p:nvSpPr>
        <p:spPr>
          <a:xfrm>
            <a:off x="1080000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>
            <a:off x="1043964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3" name="CustomShape 22"/>
          <p:cNvSpPr/>
          <p:nvPr/>
        </p:nvSpPr>
        <p:spPr>
          <a:xfrm>
            <a:off x="873720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4" name="CustomShape 23"/>
          <p:cNvSpPr/>
          <p:nvPr/>
        </p:nvSpPr>
        <p:spPr>
          <a:xfrm>
            <a:off x="5615640" y="72000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>
            <a:off x="6119640" y="100800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5"/>
          <p:cNvSpPr/>
          <p:nvPr/>
        </p:nvSpPr>
        <p:spPr>
          <a:xfrm flipV="1">
            <a:off x="619164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6"/>
          <p:cNvSpPr/>
          <p:nvPr/>
        </p:nvSpPr>
        <p:spPr>
          <a:xfrm>
            <a:off x="566532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1" descr=""/>
          <p:cNvPicPr/>
          <p:nvPr/>
        </p:nvPicPr>
        <p:blipFill>
          <a:blip r:embed="rId1"/>
          <a:stretch/>
        </p:blipFill>
        <p:spPr>
          <a:xfrm>
            <a:off x="390240" y="2143800"/>
            <a:ext cx="2808000" cy="3471480"/>
          </a:xfrm>
          <a:prstGeom prst="rect">
            <a:avLst/>
          </a:prstGeom>
          <a:ln>
            <a:noFill/>
          </a:ln>
        </p:spPr>
      </p:pic>
      <p:pic>
        <p:nvPicPr>
          <p:cNvPr id="189" name="Image 2" descr=""/>
          <p:cNvPicPr/>
          <p:nvPr/>
        </p:nvPicPr>
        <p:blipFill>
          <a:blip r:embed="rId2"/>
          <a:stretch/>
        </p:blipFill>
        <p:spPr>
          <a:xfrm>
            <a:off x="4677120" y="1968480"/>
            <a:ext cx="2809440" cy="3715560"/>
          </a:xfrm>
          <a:prstGeom prst="rect">
            <a:avLst/>
          </a:prstGeom>
          <a:ln>
            <a:noFill/>
          </a:ln>
        </p:spPr>
      </p:pic>
      <p:pic>
        <p:nvPicPr>
          <p:cNvPr id="190" name="Image 3" descr=""/>
          <p:cNvPicPr/>
          <p:nvPr/>
        </p:nvPicPr>
        <p:blipFill>
          <a:blip r:embed="rId3"/>
          <a:stretch/>
        </p:blipFill>
        <p:spPr>
          <a:xfrm>
            <a:off x="8627040" y="2031480"/>
            <a:ext cx="2963520" cy="387108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4094640" y="586548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-244800" y="588816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9000000" y="595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9000000" y="63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55760" y="417960"/>
            <a:ext cx="2148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8712360" y="720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9216360" y="1008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8"/>
          <p:cNvSpPr/>
          <p:nvPr/>
        </p:nvSpPr>
        <p:spPr>
          <a:xfrm flipV="1">
            <a:off x="900036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9"/>
          <p:cNvSpPr/>
          <p:nvPr/>
        </p:nvSpPr>
        <p:spPr>
          <a:xfrm flipV="1">
            <a:off x="957636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10"/>
          <p:cNvSpPr/>
          <p:nvPr/>
        </p:nvSpPr>
        <p:spPr>
          <a:xfrm flipH="1" flipV="1">
            <a:off x="900036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9216360" y="792360"/>
            <a:ext cx="142200" cy="14220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10224360" y="792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10728360" y="1044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14"/>
          <p:cNvSpPr/>
          <p:nvPr/>
        </p:nvSpPr>
        <p:spPr>
          <a:xfrm flipV="1">
            <a:off x="1051236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5"/>
          <p:cNvSpPr/>
          <p:nvPr/>
        </p:nvSpPr>
        <p:spPr>
          <a:xfrm flipV="1">
            <a:off x="1108836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6"/>
          <p:cNvSpPr/>
          <p:nvPr/>
        </p:nvSpPr>
        <p:spPr>
          <a:xfrm flipH="1">
            <a:off x="1051236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10728360" y="828360"/>
            <a:ext cx="142200" cy="14220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8"/>
          <p:cNvSpPr/>
          <p:nvPr/>
        </p:nvSpPr>
        <p:spPr>
          <a:xfrm flipH="1">
            <a:off x="864036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9"/>
          <p:cNvSpPr/>
          <p:nvPr/>
        </p:nvSpPr>
        <p:spPr>
          <a:xfrm>
            <a:off x="1080036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1044000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1" name="CustomShape 21"/>
          <p:cNvSpPr/>
          <p:nvPr/>
        </p:nvSpPr>
        <p:spPr>
          <a:xfrm>
            <a:off x="873756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2" name="CustomShape 22"/>
          <p:cNvSpPr/>
          <p:nvPr/>
        </p:nvSpPr>
        <p:spPr>
          <a:xfrm>
            <a:off x="5616000" y="72000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120000" y="100800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4"/>
          <p:cNvSpPr/>
          <p:nvPr/>
        </p:nvSpPr>
        <p:spPr>
          <a:xfrm flipV="1">
            <a:off x="619200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5"/>
          <p:cNvSpPr/>
          <p:nvPr/>
        </p:nvSpPr>
        <p:spPr>
          <a:xfrm>
            <a:off x="566568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22979</TotalTime>
  <Application>LibreOffice/6.4.5.2$Windows_X86_64 LibreOffice_project/a726b36747cf2001e06b58ad5db1aa3a9a1872d6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2019-04-23T13:15:59Z</dcterms:created>
  <dc:creator>Julien</dc:creator>
  <dc:description/>
  <dc:language>fr-FR</dc:language>
  <cp:lastModifiedBy/>
  <dcterms:modified xsi:type="dcterms:W3CDTF">2021-02-26T14:49:38Z</dcterms:modified>
  <cp:revision>411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